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1"/>
  </p:notesMasterIdLst>
  <p:sldIdLst>
    <p:sldId id="256" r:id="rId2"/>
    <p:sldId id="259" r:id="rId3"/>
    <p:sldId id="260" r:id="rId4"/>
    <p:sldId id="261" r:id="rId5"/>
    <p:sldId id="262" r:id="rId6"/>
    <p:sldId id="293" r:id="rId7"/>
    <p:sldId id="263" r:id="rId8"/>
    <p:sldId id="265" r:id="rId9"/>
    <p:sldId id="289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663" autoAdjust="0"/>
    <p:restoredTop sz="96262" autoAdjust="0"/>
  </p:normalViewPr>
  <p:slideViewPr>
    <p:cSldViewPr>
      <p:cViewPr varScale="1">
        <p:scale>
          <a:sx n="95" d="100"/>
          <a:sy n="95" d="100"/>
        </p:scale>
        <p:origin x="118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7" Type="http://schemas.openxmlformats.org/officeDocument/2006/relationships/image" Target="../media/image22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D45961-7E21-4D92-9AEA-C10CCBC9FE8A}" type="datetimeFigureOut">
              <a:rPr lang="cs-CZ" smtClean="0"/>
              <a:pPr/>
              <a:t>27.11.2020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B74A9-4B03-46FD-8F24-6435809A13E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DE952D9-4F75-488F-AF98-45A8515451C8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A4A579-2BC9-419C-BD9A-EF91F1ED5DF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3297584-C5F2-4721-82AA-2497588DA084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8828DC-32DC-42C3-A926-AA6F5CE62D7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0952D4-A3A3-4246-8322-0C21AC27C60B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99B0B8-9D7B-4FA8-AD92-5218CE9A957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E27B861-934F-4E7C-ABBB-2408FE5185CD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FFA871B-9C37-4E91-B6D2-B07B3E6282C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3E05E8-F186-4EB2-914F-C78AA2B24CC1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F1FA50-6134-479D-9480-F6587BF2A41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4E7AFA-1562-4B43-872D-35D843780DF0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418E22-4C02-44ED-8160-29BF296B3EF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C242AD-9321-45F9-979C-6A0F52750B2D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74402F-5098-4D5E-8978-C117271804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ED3A677-43CF-4F55-A23E-D423C95B004D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BC7BB8-1512-46D5-BF8C-14E8C83A695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68B7011-3684-401F-9F93-11EE46EED7E3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0F5614-9E28-491F-A382-040DEAF3A67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B0B1B2-192E-47F6-AE12-96C82638AF07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FE6EB5-754B-4FB0-B389-70B69F7E690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E4FCCF-8F4B-4C73-8034-D4738A6BE4A8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8631F98-8D21-4536-8B89-190BDE9449E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57E8234-0238-4678-8869-F4E6B994D3E6}" type="datetimeFigureOut">
              <a:rPr lang="cs-CZ" smtClean="0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671102-535C-437F-8C26-61DCE221ADF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10" Type="http://schemas.openxmlformats.org/officeDocument/2006/relationships/image" Target="../media/image9.wmf"/><Relationship Id="rId4" Type="http://schemas.openxmlformats.org/officeDocument/2006/relationships/image" Target="../media/image6.wmf"/><Relationship Id="rId9" Type="http://schemas.openxmlformats.org/officeDocument/2006/relationships/oleObject" Target="../embeddings/oleObject9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oleObject" Target="../embeddings/oleObject15.bin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13.bin"/><Relationship Id="rId14" Type="http://schemas.openxmlformats.org/officeDocument/2006/relationships/image" Target="../media/image15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21.bin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2.wmf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20.bin"/><Relationship Id="rId5" Type="http://schemas.openxmlformats.org/officeDocument/2006/relationships/oleObject" Target="../embeddings/oleObject17.bin"/><Relationship Id="rId15" Type="http://schemas.openxmlformats.org/officeDocument/2006/relationships/oleObject" Target="../embeddings/oleObject22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9.bin"/><Relationship Id="rId14" Type="http://schemas.openxmlformats.org/officeDocument/2006/relationships/image" Target="../media/image2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23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57290" y="3286124"/>
            <a:ext cx="6072198" cy="653614"/>
          </a:xfrm>
          <a:ln w="76200"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b="1" dirty="0" smtClean="0">
                <a:solidFill>
                  <a:srgbClr val="FF0000"/>
                </a:solidFill>
              </a:rPr>
              <a:t>Bílkoviny - aminokyseliny</a:t>
            </a:r>
            <a:endParaRPr lang="cs-CZ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16385" name="Object 1"/>
          <p:cNvGraphicFramePr>
            <a:graphicFrameLocks noChangeAspect="1"/>
          </p:cNvGraphicFramePr>
          <p:nvPr/>
        </p:nvGraphicFramePr>
        <p:xfrm>
          <a:off x="214282" y="214290"/>
          <a:ext cx="2524854" cy="23938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9" name="ACD/3D" r:id="rId3" imgW="2019048" imgH="1914286" progId="ACD.3D">
                  <p:embed/>
                </p:oleObj>
              </mc:Choice>
              <mc:Fallback>
                <p:oleObj name="ACD/3D" r:id="rId3" imgW="2019048" imgH="1914286" progId="ACD.3D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214290"/>
                        <a:ext cx="2524854" cy="2393847"/>
                      </a:xfrm>
                      <a:prstGeom prst="rect">
                        <a:avLst/>
                      </a:prstGeom>
                      <a:solidFill>
                        <a:schemeClr val="accent1"/>
                      </a:solidFill>
                      <a:ln w="73025">
                        <a:solidFill>
                          <a:srgbClr val="FF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3600" b="1" dirty="0" smtClean="0">
                <a:solidFill>
                  <a:srgbClr val="FF0000"/>
                </a:solidFill>
              </a:rPr>
              <a:t/>
            </a:r>
            <a:br>
              <a:rPr lang="cs-CZ" sz="3600" b="1" dirty="0" smtClean="0">
                <a:solidFill>
                  <a:srgbClr val="FF0000"/>
                </a:solidFill>
              </a:rPr>
            </a:br>
            <a:r>
              <a:rPr lang="cs-CZ" sz="3600" b="1" dirty="0" smtClean="0">
                <a:solidFill>
                  <a:srgbClr val="FF0000"/>
                </a:solidFill>
              </a:rPr>
              <a:t> Složení bílkovin -aminokyseliny</a:t>
            </a:r>
            <a:r>
              <a:rPr lang="cs-CZ" sz="3600" dirty="0" smtClean="0"/>
              <a:t> – stavební kameny bílkovin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1028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r>
              <a:rPr lang="cs-CZ" dirty="0" smtClean="0"/>
              <a:t>Známo asi 300 druhů</a:t>
            </a:r>
          </a:p>
          <a:p>
            <a:r>
              <a:rPr lang="cs-CZ" dirty="0" err="1" smtClean="0"/>
              <a:t>Proteinogenních</a:t>
            </a:r>
            <a:r>
              <a:rPr lang="cs-CZ" dirty="0" smtClean="0"/>
              <a:t> 20, jsou řady L–</a:t>
            </a:r>
            <a:r>
              <a:rPr lang="el-GR" dirty="0" smtClean="0">
                <a:latin typeface="Calibri" pitchFamily="34" charset="0"/>
              </a:rPr>
              <a:t>α</a:t>
            </a:r>
            <a:r>
              <a:rPr lang="cs-CZ" dirty="0" smtClean="0">
                <a:latin typeface="Calibri" pitchFamily="34" charset="0"/>
              </a:rPr>
              <a:t> –AK</a:t>
            </a:r>
          </a:p>
          <a:p>
            <a:endParaRPr lang="cs-CZ" dirty="0" smtClean="0">
              <a:latin typeface="Calibri" pitchFamily="34" charset="0"/>
            </a:endParaRPr>
          </a:p>
          <a:p>
            <a:endParaRPr lang="cs-CZ" dirty="0" smtClean="0">
              <a:latin typeface="Calibri" pitchFamily="34" charset="0"/>
            </a:endParaRPr>
          </a:p>
          <a:p>
            <a:endParaRPr lang="cs-CZ" sz="1800" dirty="0" smtClean="0">
              <a:latin typeface="Calibri" pitchFamily="34" charset="0"/>
            </a:endParaRPr>
          </a:p>
          <a:p>
            <a:r>
              <a:rPr lang="cs-CZ" sz="1800" dirty="0" smtClean="0">
                <a:latin typeface="Calibri" pitchFamily="34" charset="0"/>
              </a:rPr>
              <a:t>Pozn. Někdy se uvádí </a:t>
            </a:r>
            <a:r>
              <a:rPr lang="cs-CZ" sz="1800" dirty="0" err="1" smtClean="0">
                <a:latin typeface="Calibri" pitchFamily="34" charset="0"/>
              </a:rPr>
              <a:t>selenocystein</a:t>
            </a:r>
            <a:r>
              <a:rPr lang="cs-CZ" sz="1800" dirty="0" smtClean="0">
                <a:latin typeface="Calibri" pitchFamily="34" charset="0"/>
              </a:rPr>
              <a:t> jako 21. </a:t>
            </a:r>
            <a:r>
              <a:rPr lang="cs-CZ" sz="1800" dirty="0" err="1" smtClean="0">
                <a:latin typeface="Calibri" pitchFamily="34" charset="0"/>
              </a:rPr>
              <a:t>proteinogenní</a:t>
            </a:r>
            <a:r>
              <a:rPr lang="cs-CZ" sz="1800" dirty="0" smtClean="0">
                <a:latin typeface="Calibri" pitchFamily="34" charset="0"/>
              </a:rPr>
              <a:t> aminokyselina</a:t>
            </a:r>
          </a:p>
          <a:p>
            <a:r>
              <a:rPr lang="cs-CZ" dirty="0" smtClean="0">
                <a:latin typeface="Calibri" pitchFamily="34" charset="0"/>
              </a:rPr>
              <a:t>Třídění: neutrální, zásadité, kyselé. </a:t>
            </a:r>
            <a:endParaRPr lang="cs-CZ" sz="1800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2928926" y="3000372"/>
          <a:ext cx="2419350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hemSketch" r:id="rId3" imgW="1054440" imgH="621720" progId="ACD.ChemSketch.20">
                  <p:embed/>
                </p:oleObj>
              </mc:Choice>
              <mc:Fallback>
                <p:oleObj name="ChemSketch" r:id="rId3" imgW="1054440" imgH="6217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3000372"/>
                        <a:ext cx="2419350" cy="1428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2714612" y="5500702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Ala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4214810" y="5429264"/>
            <a:ext cx="535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Lys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5786446" y="5429264"/>
            <a:ext cx="543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Glu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714356"/>
            <a:ext cx="3900486" cy="748684"/>
          </a:xfrm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2800" dirty="0" smtClean="0">
                <a:solidFill>
                  <a:srgbClr val="FF0000"/>
                </a:solidFill>
              </a:rPr>
              <a:t>Optické izomery AK</a:t>
            </a:r>
            <a:endParaRPr lang="cs-CZ" sz="2800" dirty="0">
              <a:solidFill>
                <a:srgbClr val="FF0000"/>
              </a:solidFill>
            </a:endParaRPr>
          </a:p>
        </p:txBody>
      </p:sp>
      <p:sp>
        <p:nvSpPr>
          <p:cNvPr id="2054" name="Zástupný symbol pro obsah 4"/>
          <p:cNvSpPr>
            <a:spLocks noGrp="1"/>
          </p:cNvSpPr>
          <p:nvPr>
            <p:ph idx="4294967295"/>
          </p:nvPr>
        </p:nvSpPr>
        <p:spPr>
          <a:xfrm>
            <a:off x="357158" y="2428868"/>
            <a:ext cx="8229600" cy="1000133"/>
          </a:xfrm>
        </p:spPr>
        <p:txBody>
          <a:bodyPr>
            <a:normAutofit fontScale="55000" lnSpcReduction="20000"/>
          </a:bodyPr>
          <a:lstStyle/>
          <a:p>
            <a:endParaRPr lang="cs-CZ" sz="2000" dirty="0" smtClean="0">
              <a:latin typeface="Calibri" pitchFamily="34" charset="0"/>
            </a:endParaRPr>
          </a:p>
          <a:p>
            <a:endParaRPr lang="cs-CZ" sz="2000" dirty="0" smtClean="0">
              <a:latin typeface="Calibri" pitchFamily="34" charset="0"/>
            </a:endParaRPr>
          </a:p>
          <a:p>
            <a:r>
              <a:rPr lang="el-GR" sz="3400" dirty="0" smtClean="0">
                <a:latin typeface="Calibri" pitchFamily="34" charset="0"/>
              </a:rPr>
              <a:t>α</a:t>
            </a:r>
            <a:r>
              <a:rPr lang="cs-CZ" sz="3400" dirty="0" smtClean="0">
                <a:latin typeface="Calibri" pitchFamily="34" charset="0"/>
              </a:rPr>
              <a:t>-aminokyseliny , které obsahují </a:t>
            </a:r>
            <a:r>
              <a:rPr lang="cs-CZ" sz="3400" dirty="0" smtClean="0">
                <a:solidFill>
                  <a:srgbClr val="FF0000"/>
                </a:solidFill>
                <a:latin typeface="Calibri" pitchFamily="34" charset="0"/>
              </a:rPr>
              <a:t>opticky aktivní uhlík </a:t>
            </a:r>
            <a:r>
              <a:rPr lang="cs-CZ" sz="3400" dirty="0" smtClean="0">
                <a:latin typeface="Calibri" pitchFamily="34" charset="0"/>
              </a:rPr>
              <a:t>jsou opticky aktivní</a:t>
            </a:r>
          </a:p>
          <a:p>
            <a:r>
              <a:rPr lang="cs-CZ" sz="3400" dirty="0" smtClean="0">
                <a:latin typeface="Calibri" pitchFamily="34" charset="0"/>
              </a:rPr>
              <a:t>D-, L- řada se odvozuje od uspořádání D- a L- serinu</a:t>
            </a:r>
            <a:endParaRPr lang="cs-CZ" sz="3400" dirty="0" smtClean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6286500" y="628650"/>
          <a:ext cx="1643063" cy="1579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2" name="ChemSketch" r:id="rId3" imgW="929520" imgH="893160" progId="ACD.ChemSketch.20">
                  <p:embed/>
                </p:oleObj>
              </mc:Choice>
              <mc:Fallback>
                <p:oleObj name="ChemSketch" r:id="rId3" imgW="929520" imgH="8931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6500" y="628650"/>
                        <a:ext cx="1643063" cy="1579563"/>
                      </a:xfrm>
                      <a:prstGeom prst="rect">
                        <a:avLst/>
                      </a:prstGeom>
                      <a:noFill/>
                      <a:ln w="57150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1214414" y="3929066"/>
          <a:ext cx="2071688" cy="1931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ChemSketch" r:id="rId5" imgW="987480" imgH="920520" progId="ACD.ChemSketch.20">
                  <p:embed/>
                </p:oleObj>
              </mc:Choice>
              <mc:Fallback>
                <p:oleObj name="ChemSketch" r:id="rId5" imgW="987480" imgH="9205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4414" y="3929066"/>
                        <a:ext cx="2071688" cy="1931988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5214942" y="3929066"/>
          <a:ext cx="1857390" cy="2005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ChemSketch" r:id="rId7" imgW="874800" imgH="945000" progId="ACD.ChemSketch.20">
                  <p:embed/>
                </p:oleObj>
              </mc:Choice>
              <mc:Fallback>
                <p:oleObj name="ChemSketch" r:id="rId7" imgW="874800" imgH="94500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3929066"/>
                        <a:ext cx="1857390" cy="2005112"/>
                      </a:xfrm>
                      <a:prstGeom prst="rect">
                        <a:avLst/>
                      </a:prstGeom>
                      <a:noFill/>
                      <a:ln w="38100">
                        <a:solidFill>
                          <a:srgbClr val="FF99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5" name="TextovéPole 9"/>
          <p:cNvSpPr txBox="1">
            <a:spLocks noChangeArrowheads="1"/>
          </p:cNvSpPr>
          <p:nvPr/>
        </p:nvSpPr>
        <p:spPr bwMode="auto">
          <a:xfrm>
            <a:off x="2000232" y="5929330"/>
            <a:ext cx="8128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L-serin</a:t>
            </a:r>
          </a:p>
        </p:txBody>
      </p:sp>
      <p:sp>
        <p:nvSpPr>
          <p:cNvPr id="2056" name="TextovéPole 10"/>
          <p:cNvSpPr txBox="1">
            <a:spLocks noChangeArrowheads="1"/>
          </p:cNvSpPr>
          <p:nvPr/>
        </p:nvSpPr>
        <p:spPr bwMode="auto">
          <a:xfrm>
            <a:off x="5715008" y="6072206"/>
            <a:ext cx="8572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>
                <a:latin typeface="Trebuchet MS" pitchFamily="34" charset="0"/>
              </a:rPr>
              <a:t>D-serin</a:t>
            </a:r>
          </a:p>
        </p:txBody>
      </p:sp>
      <p:sp>
        <p:nvSpPr>
          <p:cNvPr id="2057" name="TextovéPole 11"/>
          <p:cNvSpPr txBox="1">
            <a:spLocks noChangeArrowheads="1"/>
          </p:cNvSpPr>
          <p:nvPr/>
        </p:nvSpPr>
        <p:spPr bwMode="auto">
          <a:xfrm>
            <a:off x="1071563" y="6429375"/>
            <a:ext cx="2633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>
                <a:latin typeface="Trebuchet MS" pitchFamily="34" charset="0"/>
              </a:rPr>
              <a:t>Proteinogenní</a:t>
            </a:r>
            <a:r>
              <a:rPr lang="cs-CZ" dirty="0">
                <a:latin typeface="Trebuchet MS" pitchFamily="34" charset="0"/>
              </a:rPr>
              <a:t> jsou řady L-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0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055" grpId="0"/>
      <p:bldP spid="2056" grpId="0"/>
      <p:bldP spid="205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285984" y="285728"/>
            <a:ext cx="4000528" cy="1060472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2800" b="1" dirty="0" smtClean="0">
                <a:solidFill>
                  <a:srgbClr val="FF0000"/>
                </a:solidFill>
              </a:rPr>
              <a:t>Aminokyseliny</a:t>
            </a:r>
            <a:endParaRPr lang="cs-CZ" sz="2800" b="1" dirty="0">
              <a:solidFill>
                <a:srgbClr val="FF000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lnSpcReduction="10000"/>
          </a:bodyPr>
          <a:lstStyle/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400" dirty="0" smtClean="0"/>
              <a:t>Další charakteristické funkční skupiny některých AK: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Char char=""/>
              <a:defRPr/>
            </a:pPr>
            <a:r>
              <a:rPr lang="cs-CZ" sz="2400" dirty="0" smtClean="0"/>
              <a:t>-SH, OH, -CO-NH</a:t>
            </a:r>
            <a:r>
              <a:rPr lang="cs-CZ" sz="2400" baseline="-25000" dirty="0" smtClean="0"/>
              <a:t>2</a:t>
            </a:r>
            <a:r>
              <a:rPr lang="cs-CZ" sz="2400" dirty="0" smtClean="0"/>
              <a:t> , -NH-C=NH  </a:t>
            </a:r>
            <a:r>
              <a:rPr lang="cs-CZ" sz="2400" dirty="0" err="1" smtClean="0"/>
              <a:t>guanidylová</a:t>
            </a:r>
            <a:r>
              <a:rPr lang="cs-CZ" sz="2400" dirty="0" smtClean="0"/>
              <a:t> </a:t>
            </a:r>
            <a:r>
              <a:rPr lang="cs-CZ" sz="2400" dirty="0" err="1" smtClean="0"/>
              <a:t>sk</a:t>
            </a:r>
            <a:r>
              <a:rPr lang="cs-CZ" sz="2400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                                         NH</a:t>
            </a:r>
            <a:r>
              <a:rPr lang="cs-CZ" sz="2400" baseline="-25000" dirty="0" smtClean="0"/>
              <a:t>2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endParaRPr lang="cs-CZ" sz="2400" baseline="-25000" dirty="0"/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/>
              <a:t>Názvosloví: </a:t>
            </a:r>
            <a:r>
              <a:rPr lang="cs-CZ" sz="2400" dirty="0" err="1" smtClean="0"/>
              <a:t>třípísmenkové</a:t>
            </a:r>
            <a:r>
              <a:rPr lang="cs-CZ" sz="2400" dirty="0" smtClean="0"/>
              <a:t> zkratky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                systematické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dirty="0"/>
              <a:t> </a:t>
            </a:r>
            <a:r>
              <a:rPr lang="cs-CZ" sz="2400" dirty="0" smtClean="0"/>
              <a:t>                       triviální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>
                <a:solidFill>
                  <a:srgbClr val="FF9900"/>
                </a:solidFill>
              </a:rPr>
              <a:t>Esenciální AK </a:t>
            </a:r>
            <a:r>
              <a:rPr lang="cs-CZ" sz="2400" dirty="0" smtClean="0"/>
              <a:t>– nutný přísun v potravě – organismus si je nedokáže syntetizovat. Pro člověka jsou esenciální </a:t>
            </a:r>
            <a:r>
              <a:rPr lang="cs-CZ" sz="2400" b="1" dirty="0" smtClean="0"/>
              <a:t>větvené AK</a:t>
            </a:r>
            <a:r>
              <a:rPr lang="cs-CZ" sz="2400" dirty="0" smtClean="0"/>
              <a:t>:</a:t>
            </a:r>
          </a:p>
          <a:p>
            <a:pPr marL="274320" indent="-274320" fontAlgn="auto">
              <a:spcAft>
                <a:spcPts val="0"/>
              </a:spcAft>
              <a:buFont typeface="Wingdings 2"/>
              <a:buNone/>
              <a:defRPr/>
            </a:pPr>
            <a:r>
              <a:rPr lang="cs-CZ" sz="2400" b="1" dirty="0" smtClean="0"/>
              <a:t>Val, Leu, </a:t>
            </a:r>
            <a:r>
              <a:rPr lang="cs-CZ" sz="2400" b="1" dirty="0" err="1" smtClean="0"/>
              <a:t>Ile</a:t>
            </a:r>
            <a:r>
              <a:rPr lang="cs-CZ" sz="2400" b="1" dirty="0" smtClean="0"/>
              <a:t>, aromatické: </a:t>
            </a:r>
            <a:r>
              <a:rPr lang="cs-CZ" sz="2400" b="1" dirty="0" err="1" smtClean="0"/>
              <a:t>Phe</a:t>
            </a:r>
            <a:r>
              <a:rPr lang="cs-CZ" sz="2400" b="1" dirty="0" smtClean="0"/>
              <a:t>, Trp a </a:t>
            </a:r>
            <a:r>
              <a:rPr lang="cs-CZ" sz="2400" b="1" dirty="0" err="1" smtClean="0"/>
              <a:t>dáleThr</a:t>
            </a:r>
            <a:r>
              <a:rPr lang="cs-CZ" sz="2400" b="1" dirty="0" smtClean="0"/>
              <a:t>, Met,</a:t>
            </a:r>
            <a:r>
              <a:rPr lang="cs-CZ" sz="2400" b="1" dirty="0" err="1" smtClean="0"/>
              <a:t>Lys</a:t>
            </a:r>
            <a:r>
              <a:rPr lang="cs-CZ" sz="2400" b="1" dirty="0" smtClean="0"/>
              <a:t>. V dětství: </a:t>
            </a:r>
            <a:r>
              <a:rPr lang="cs-CZ" sz="2400" b="1" dirty="0" err="1" smtClean="0">
                <a:solidFill>
                  <a:srgbClr val="FF0000"/>
                </a:solidFill>
              </a:rPr>
              <a:t>Arg</a:t>
            </a:r>
            <a:r>
              <a:rPr lang="cs-CZ" sz="2400" b="1" dirty="0" smtClean="0">
                <a:solidFill>
                  <a:srgbClr val="FF0000"/>
                </a:solidFill>
              </a:rPr>
              <a:t>, His. </a:t>
            </a:r>
            <a:r>
              <a:rPr lang="cs-CZ" sz="2400" b="1" dirty="0" smtClean="0"/>
              <a:t>Podmíněně esenciální </a:t>
            </a:r>
            <a:r>
              <a:rPr lang="cs-CZ" sz="2400" b="1" dirty="0" err="1" smtClean="0">
                <a:solidFill>
                  <a:srgbClr val="00B050"/>
                </a:solidFill>
              </a:rPr>
              <a:t>Tyr</a:t>
            </a:r>
            <a:r>
              <a:rPr lang="cs-CZ" sz="2400" b="1" dirty="0" smtClean="0">
                <a:solidFill>
                  <a:srgbClr val="00B050"/>
                </a:solidFill>
              </a:rPr>
              <a:t>, </a:t>
            </a:r>
            <a:r>
              <a:rPr lang="cs-CZ" sz="2400" b="1" dirty="0" err="1" smtClean="0">
                <a:solidFill>
                  <a:srgbClr val="00B050"/>
                </a:solidFill>
              </a:rPr>
              <a:t>Cys</a:t>
            </a:r>
            <a:r>
              <a:rPr lang="cs-CZ" sz="2400" b="1" dirty="0" smtClean="0"/>
              <a:t>.</a:t>
            </a:r>
            <a:endParaRPr lang="cs-CZ" sz="2400" b="1" dirty="0"/>
          </a:p>
        </p:txBody>
      </p:sp>
      <p:cxnSp>
        <p:nvCxnSpPr>
          <p:cNvPr id="6" name="Přímá spojovací čára 5"/>
          <p:cNvCxnSpPr/>
          <p:nvPr/>
        </p:nvCxnSpPr>
        <p:spPr>
          <a:xfrm rot="16200000" flipH="1">
            <a:off x="3785388" y="2429663"/>
            <a:ext cx="214318" cy="698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1285852" y="142852"/>
            <a:ext cx="5643602" cy="785818"/>
          </a:xfrm>
          <a:solidFill>
            <a:schemeClr val="accent2">
              <a:lumMod val="20000"/>
              <a:lumOff val="80000"/>
            </a:schemeClr>
          </a:solidFill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err="1" smtClean="0"/>
              <a:t>Proteinogenní</a:t>
            </a:r>
            <a:r>
              <a:rPr lang="cs-CZ" sz="3600" dirty="0" smtClean="0"/>
              <a:t> AK:</a:t>
            </a:r>
            <a:br>
              <a:rPr lang="cs-CZ" sz="3600" dirty="0" smtClean="0"/>
            </a:br>
            <a:endParaRPr lang="cs-CZ" sz="3600" dirty="0"/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714348" y="2643182"/>
          <a:ext cx="1857388" cy="1125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6" name="ChemSketch" r:id="rId3" imgW="1164240" imgH="704160" progId="ACD.ChemSketch.20">
                  <p:embed/>
                </p:oleObj>
              </mc:Choice>
              <mc:Fallback>
                <p:oleObj name="ChemSketch" r:id="rId3" imgW="1164240" imgH="70416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2643182"/>
                        <a:ext cx="1857388" cy="1125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5" name="Object 3"/>
          <p:cNvGraphicFramePr>
            <a:graphicFrameLocks noChangeAspect="1"/>
          </p:cNvGraphicFramePr>
          <p:nvPr/>
        </p:nvGraphicFramePr>
        <p:xfrm>
          <a:off x="857224" y="928670"/>
          <a:ext cx="1643050" cy="1295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7" name="ChemSketch" r:id="rId5" imgW="893160" imgH="704160" progId="ACD.ChemSketch.20">
                  <p:embed/>
                </p:oleObj>
              </mc:Choice>
              <mc:Fallback>
                <p:oleObj name="ChemSketch" r:id="rId5" imgW="893160" imgH="70416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928670"/>
                        <a:ext cx="1643050" cy="1295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9" name="Object 7"/>
          <p:cNvGraphicFramePr>
            <a:graphicFrameLocks noChangeAspect="1"/>
          </p:cNvGraphicFramePr>
          <p:nvPr/>
        </p:nvGraphicFramePr>
        <p:xfrm>
          <a:off x="3857620" y="4500570"/>
          <a:ext cx="2143140" cy="12841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8" name="ChemSketch" r:id="rId7" imgW="1176480" imgH="704160" progId="ACD.ChemSketch.20">
                  <p:embed/>
                </p:oleObj>
              </mc:Choice>
              <mc:Fallback>
                <p:oleObj name="ChemSketch" r:id="rId7" imgW="1176480" imgH="7041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57620" y="4500570"/>
                        <a:ext cx="2143140" cy="128414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40" name="Object 8"/>
          <p:cNvGraphicFramePr>
            <a:graphicFrameLocks noChangeAspect="1"/>
          </p:cNvGraphicFramePr>
          <p:nvPr/>
        </p:nvGraphicFramePr>
        <p:xfrm>
          <a:off x="6357950" y="4429132"/>
          <a:ext cx="2441916" cy="12128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79" name="ChemSketch" r:id="rId9" imgW="1435680" imgH="713160" progId="ACD.ChemSketch.20">
                  <p:embed/>
                </p:oleObj>
              </mc:Choice>
              <mc:Fallback>
                <p:oleObj name="ChemSketch" r:id="rId9" imgW="1435680" imgH="71316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57950" y="4429132"/>
                        <a:ext cx="2441916" cy="1212853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48" name="TextovéPole 26"/>
          <p:cNvSpPr txBox="1">
            <a:spLocks noChangeArrowheads="1"/>
          </p:cNvSpPr>
          <p:nvPr/>
        </p:nvSpPr>
        <p:spPr bwMode="auto">
          <a:xfrm>
            <a:off x="785786" y="2214554"/>
            <a:ext cx="10080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Glycin </a:t>
            </a:r>
            <a:r>
              <a:rPr lang="cs-CZ" sz="1600" dirty="0" err="1">
                <a:latin typeface="Trebuchet MS" pitchFamily="34" charset="0"/>
              </a:rPr>
              <a:t>Gly</a:t>
            </a:r>
            <a:endParaRPr lang="cs-CZ" sz="1600" dirty="0">
              <a:latin typeface="Trebuchet MS" pitchFamily="34" charset="0"/>
            </a:endParaRPr>
          </a:p>
        </p:txBody>
      </p:sp>
      <p:sp>
        <p:nvSpPr>
          <p:cNvPr id="18449" name="TextovéPole 27"/>
          <p:cNvSpPr txBox="1">
            <a:spLocks noChangeArrowheads="1"/>
          </p:cNvSpPr>
          <p:nvPr/>
        </p:nvSpPr>
        <p:spPr bwMode="auto">
          <a:xfrm>
            <a:off x="1214414" y="3786190"/>
            <a:ext cx="11271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Alanin - Ala</a:t>
            </a:r>
          </a:p>
        </p:txBody>
      </p:sp>
      <p:sp>
        <p:nvSpPr>
          <p:cNvPr id="18450" name="TextovéPole 28"/>
          <p:cNvSpPr txBox="1">
            <a:spLocks noChangeArrowheads="1"/>
          </p:cNvSpPr>
          <p:nvPr/>
        </p:nvSpPr>
        <p:spPr bwMode="auto">
          <a:xfrm>
            <a:off x="7143768" y="3214686"/>
            <a:ext cx="963469" cy="33855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Valin </a:t>
            </a:r>
            <a:r>
              <a:rPr lang="cs-CZ" sz="1600" dirty="0" smtClean="0">
                <a:latin typeface="Trebuchet MS" pitchFamily="34" charset="0"/>
              </a:rPr>
              <a:t>Val</a:t>
            </a:r>
            <a:endParaRPr lang="cs-CZ" sz="1600" dirty="0">
              <a:latin typeface="Trebuchet MS" pitchFamily="34" charset="0"/>
            </a:endParaRPr>
          </a:p>
        </p:txBody>
      </p:sp>
      <p:sp>
        <p:nvSpPr>
          <p:cNvPr id="18451" name="TextovéPole 29"/>
          <p:cNvSpPr txBox="1">
            <a:spLocks noChangeArrowheads="1"/>
          </p:cNvSpPr>
          <p:nvPr/>
        </p:nvSpPr>
        <p:spPr bwMode="auto">
          <a:xfrm>
            <a:off x="7143768" y="2000240"/>
            <a:ext cx="1065212" cy="338137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Leucin Leu</a:t>
            </a:r>
          </a:p>
        </p:txBody>
      </p:sp>
      <p:sp>
        <p:nvSpPr>
          <p:cNvPr id="18452" name="TextovéPole 30"/>
          <p:cNvSpPr txBox="1">
            <a:spLocks noChangeArrowheads="1"/>
          </p:cNvSpPr>
          <p:nvPr/>
        </p:nvSpPr>
        <p:spPr bwMode="auto">
          <a:xfrm>
            <a:off x="1142976" y="6000768"/>
            <a:ext cx="1643074" cy="33855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dirty="0" err="1">
                <a:latin typeface="Trebuchet MS" pitchFamily="34" charset="0"/>
              </a:rPr>
              <a:t>Isoleucin</a:t>
            </a:r>
            <a:r>
              <a:rPr lang="cs-CZ" sz="1600" dirty="0">
                <a:latin typeface="Trebuchet MS" pitchFamily="34" charset="0"/>
              </a:rPr>
              <a:t> </a:t>
            </a:r>
            <a:r>
              <a:rPr lang="cs-CZ" sz="1600" dirty="0" err="1">
                <a:latin typeface="Trebuchet MS" pitchFamily="34" charset="0"/>
              </a:rPr>
              <a:t>Ile</a:t>
            </a:r>
            <a:endParaRPr lang="cs-CZ" sz="1600" dirty="0">
              <a:latin typeface="Trebuchet MS" pitchFamily="34" charset="0"/>
            </a:endParaRPr>
          </a:p>
        </p:txBody>
      </p:sp>
      <p:sp>
        <p:nvSpPr>
          <p:cNvPr id="18453" name="TextovéPole 31"/>
          <p:cNvSpPr txBox="1">
            <a:spLocks noChangeArrowheads="1"/>
          </p:cNvSpPr>
          <p:nvPr/>
        </p:nvSpPr>
        <p:spPr bwMode="auto">
          <a:xfrm>
            <a:off x="4214810" y="5929330"/>
            <a:ext cx="1214446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Serin Ser</a:t>
            </a:r>
          </a:p>
        </p:txBody>
      </p:sp>
      <p:sp>
        <p:nvSpPr>
          <p:cNvPr id="18454" name="TextovéPole 32"/>
          <p:cNvSpPr txBox="1">
            <a:spLocks noChangeArrowheads="1"/>
          </p:cNvSpPr>
          <p:nvPr/>
        </p:nvSpPr>
        <p:spPr bwMode="auto">
          <a:xfrm>
            <a:off x="6929454" y="5929330"/>
            <a:ext cx="125888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 err="1">
                <a:latin typeface="Trebuchet MS" pitchFamily="34" charset="0"/>
              </a:rPr>
              <a:t>Threonin</a:t>
            </a:r>
            <a:r>
              <a:rPr lang="cs-CZ" sz="1600" dirty="0">
                <a:latin typeface="Trebuchet MS" pitchFamily="34" charset="0"/>
              </a:rPr>
              <a:t> </a:t>
            </a:r>
            <a:r>
              <a:rPr lang="cs-CZ" sz="1600" dirty="0" err="1">
                <a:latin typeface="Trebuchet MS" pitchFamily="34" charset="0"/>
              </a:rPr>
              <a:t>Thr</a:t>
            </a:r>
            <a:endParaRPr lang="cs-CZ" sz="1600" dirty="0">
              <a:latin typeface="Trebuchet MS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4740620" y="3019425"/>
            <a:ext cx="20636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</a:t>
            </a:r>
            <a:r>
              <a:rPr lang="cs-CZ" baseline="-25000" dirty="0" smtClean="0"/>
              <a:t>3</a:t>
            </a:r>
            <a:r>
              <a:rPr lang="cs-CZ" dirty="0" smtClean="0"/>
              <a:t>CHCHCOOH       </a:t>
            </a:r>
          </a:p>
          <a:p>
            <a:r>
              <a:rPr lang="cs-CZ" dirty="0"/>
              <a:t> </a:t>
            </a:r>
            <a:r>
              <a:rPr lang="cs-CZ" dirty="0" smtClean="0"/>
              <a:t>       </a:t>
            </a:r>
          </a:p>
          <a:p>
            <a:r>
              <a:rPr lang="cs-CZ" dirty="0"/>
              <a:t> </a:t>
            </a:r>
            <a:r>
              <a:rPr lang="cs-CZ" dirty="0" smtClean="0"/>
              <a:t>    CH</a:t>
            </a:r>
            <a:r>
              <a:rPr lang="cs-CZ" baseline="-25000" dirty="0" smtClean="0"/>
              <a:t>3 </a:t>
            </a:r>
            <a:r>
              <a:rPr lang="cs-CZ" dirty="0" smtClean="0"/>
              <a:t>NH</a:t>
            </a:r>
            <a:r>
              <a:rPr lang="cs-CZ" baseline="-25000" dirty="0" smtClean="0"/>
              <a:t>2</a:t>
            </a:r>
            <a:endParaRPr lang="cs-CZ" dirty="0"/>
          </a:p>
        </p:txBody>
      </p:sp>
      <p:cxnSp>
        <p:nvCxnSpPr>
          <p:cNvPr id="8" name="Přímá spojnice 7"/>
          <p:cNvCxnSpPr/>
          <p:nvPr/>
        </p:nvCxnSpPr>
        <p:spPr>
          <a:xfrm flipH="1">
            <a:off x="5220072" y="3246672"/>
            <a:ext cx="72008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>
            <a:off x="5652120" y="3301070"/>
            <a:ext cx="0" cy="36004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ovéPole 11"/>
          <p:cNvSpPr txBox="1"/>
          <p:nvPr/>
        </p:nvSpPr>
        <p:spPr>
          <a:xfrm>
            <a:off x="4214810" y="1700808"/>
            <a:ext cx="27146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CH</a:t>
            </a:r>
            <a:r>
              <a:rPr lang="cs-CZ" baseline="-25000" dirty="0" smtClean="0"/>
              <a:t>3</a:t>
            </a:r>
            <a:r>
              <a:rPr lang="cs-CZ" dirty="0" smtClean="0"/>
              <a:t>CHCH</a:t>
            </a:r>
            <a:r>
              <a:rPr lang="cs-CZ" baseline="-25000" dirty="0" smtClean="0"/>
              <a:t>2</a:t>
            </a:r>
            <a:r>
              <a:rPr lang="cs-CZ" dirty="0" smtClean="0"/>
              <a:t>CHCOOH</a:t>
            </a:r>
          </a:p>
          <a:p>
            <a:endParaRPr lang="cs-CZ" dirty="0"/>
          </a:p>
          <a:p>
            <a:r>
              <a:rPr lang="cs-CZ" dirty="0" smtClean="0"/>
              <a:t>        CH</a:t>
            </a:r>
            <a:r>
              <a:rPr lang="cs-CZ" baseline="-25000" dirty="0" smtClean="0"/>
              <a:t>3       </a:t>
            </a:r>
            <a:r>
              <a:rPr lang="cs-CZ" dirty="0" smtClean="0"/>
              <a:t> NH</a:t>
            </a:r>
            <a:r>
              <a:rPr lang="cs-CZ" baseline="-25000" dirty="0" smtClean="0"/>
              <a:t>2 </a:t>
            </a:r>
            <a:endParaRPr lang="cs-CZ" dirty="0"/>
          </a:p>
        </p:txBody>
      </p:sp>
      <p:cxnSp>
        <p:nvCxnSpPr>
          <p:cNvPr id="14" name="Přímá spojnice 13"/>
          <p:cNvCxnSpPr/>
          <p:nvPr/>
        </p:nvCxnSpPr>
        <p:spPr>
          <a:xfrm>
            <a:off x="4788024" y="2000240"/>
            <a:ext cx="72008" cy="3381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15"/>
          <p:cNvCxnSpPr/>
          <p:nvPr/>
        </p:nvCxnSpPr>
        <p:spPr>
          <a:xfrm>
            <a:off x="5580112" y="2000240"/>
            <a:ext cx="72008" cy="3381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ovéPole 16"/>
          <p:cNvSpPr txBox="1"/>
          <p:nvPr/>
        </p:nvSpPr>
        <p:spPr>
          <a:xfrm>
            <a:off x="857224" y="5013176"/>
            <a:ext cx="238078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CH</a:t>
            </a:r>
            <a:r>
              <a:rPr lang="cs-CZ" baseline="-25000" dirty="0" smtClean="0"/>
              <a:t>3</a:t>
            </a:r>
            <a:r>
              <a:rPr lang="cs-CZ" dirty="0" smtClean="0"/>
              <a:t>CH</a:t>
            </a:r>
            <a:r>
              <a:rPr lang="cs-CZ" baseline="-25000" dirty="0" smtClean="0"/>
              <a:t>2</a:t>
            </a:r>
            <a:r>
              <a:rPr lang="cs-CZ" dirty="0" smtClean="0"/>
              <a:t>CHCHCOOH</a:t>
            </a:r>
          </a:p>
          <a:p>
            <a:endParaRPr lang="cs-CZ" dirty="0"/>
          </a:p>
          <a:p>
            <a:r>
              <a:rPr lang="cs-CZ" dirty="0" smtClean="0"/>
              <a:t>              CH</a:t>
            </a:r>
            <a:r>
              <a:rPr lang="cs-CZ" baseline="-25000" dirty="0" smtClean="0"/>
              <a:t>3</a:t>
            </a:r>
            <a:r>
              <a:rPr lang="cs-CZ" dirty="0" smtClean="0"/>
              <a:t> NH</a:t>
            </a:r>
            <a:r>
              <a:rPr lang="cs-CZ" baseline="-25000" dirty="0" smtClean="0"/>
              <a:t>2</a:t>
            </a:r>
            <a:endParaRPr lang="cs-CZ" dirty="0"/>
          </a:p>
        </p:txBody>
      </p:sp>
      <p:cxnSp>
        <p:nvCxnSpPr>
          <p:cNvPr id="19" name="Přímá spojnice 18"/>
          <p:cNvCxnSpPr/>
          <p:nvPr/>
        </p:nvCxnSpPr>
        <p:spPr>
          <a:xfrm>
            <a:off x="1835696" y="5301208"/>
            <a:ext cx="72008" cy="340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>
            <a:off x="2195736" y="5301208"/>
            <a:ext cx="145803" cy="340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500034" y="5000636"/>
          <a:ext cx="3732996" cy="12636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4" name="ChemSketch" r:id="rId3" imgW="2045160" imgH="691920" progId="ACD.ChemSketch.20">
                  <p:embed/>
                </p:oleObj>
              </mc:Choice>
              <mc:Fallback>
                <p:oleObj name="ChemSketch" r:id="rId3" imgW="2045160" imgH="691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34" y="5000636"/>
                        <a:ext cx="3732996" cy="126365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1285852" y="6429396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Glutamin</a:t>
            </a:r>
            <a:r>
              <a:rPr lang="cs-CZ" dirty="0" smtClean="0"/>
              <a:t> </a:t>
            </a:r>
            <a:r>
              <a:rPr lang="cs-CZ" smtClean="0"/>
              <a:t>Gln</a:t>
            </a:r>
            <a:endParaRPr lang="cs-CZ" dirty="0"/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5286380" y="4786322"/>
          <a:ext cx="2827148" cy="10937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5" name="ChemSketch" r:id="rId5" imgW="1719000" imgH="664560" progId="ACD.ChemSketch.20">
                  <p:embed/>
                </p:oleObj>
              </mc:Choice>
              <mc:Fallback>
                <p:oleObj name="ChemSketch" r:id="rId5" imgW="1719000" imgH="6645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4786322"/>
                        <a:ext cx="2827148" cy="10937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ovéPole 7"/>
          <p:cNvSpPr txBox="1"/>
          <p:nvPr/>
        </p:nvSpPr>
        <p:spPr>
          <a:xfrm>
            <a:off x="5786446" y="6286520"/>
            <a:ext cx="15440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Aspragin</a:t>
            </a:r>
            <a:r>
              <a:rPr lang="cs-CZ" dirty="0" smtClean="0"/>
              <a:t> </a:t>
            </a:r>
            <a:r>
              <a:rPr lang="cs-CZ" dirty="0" err="1" smtClean="0"/>
              <a:t>Asn</a:t>
            </a:r>
            <a:endParaRPr lang="cs-CZ" dirty="0"/>
          </a:p>
        </p:txBody>
      </p:sp>
      <p:graphicFrame>
        <p:nvGraphicFramePr>
          <p:cNvPr id="24582" name="Object 6"/>
          <p:cNvGraphicFramePr>
            <a:graphicFrameLocks noChangeAspect="1"/>
          </p:cNvGraphicFramePr>
          <p:nvPr/>
        </p:nvGraphicFramePr>
        <p:xfrm>
          <a:off x="642910" y="2928934"/>
          <a:ext cx="3442661" cy="1192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6" name="ChemSketch" r:id="rId7" imgW="1999440" imgH="691920" progId="ACD.ChemSketch.20">
                  <p:embed/>
                </p:oleObj>
              </mc:Choice>
              <mc:Fallback>
                <p:oleObj name="ChemSketch" r:id="rId7" imgW="1999440" imgH="69192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10" y="2928934"/>
                        <a:ext cx="3442661" cy="11922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ovéPole 9"/>
          <p:cNvSpPr txBox="1"/>
          <p:nvPr/>
        </p:nvSpPr>
        <p:spPr>
          <a:xfrm>
            <a:off x="1214414" y="4572008"/>
            <a:ext cx="17235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Glutamová</a:t>
            </a:r>
            <a:r>
              <a:rPr lang="cs-CZ" dirty="0" smtClean="0"/>
              <a:t> </a:t>
            </a:r>
            <a:r>
              <a:rPr lang="cs-CZ" dirty="0" err="1" smtClean="0"/>
              <a:t>Glu</a:t>
            </a:r>
            <a:endParaRPr lang="cs-CZ" dirty="0"/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5214942" y="2928934"/>
          <a:ext cx="3110852" cy="12366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7" name="ChemSketch" r:id="rId9" imgW="1673280" imgH="664560" progId="ACD.ChemSketch.20">
                  <p:embed/>
                </p:oleObj>
              </mc:Choice>
              <mc:Fallback>
                <p:oleObj name="ChemSketch" r:id="rId9" imgW="1673280" imgH="66456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4942" y="2928934"/>
                        <a:ext cx="3110852" cy="123666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ovéPole 11"/>
          <p:cNvSpPr txBox="1"/>
          <p:nvPr/>
        </p:nvSpPr>
        <p:spPr>
          <a:xfrm>
            <a:off x="5715008" y="4214818"/>
            <a:ext cx="1864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Asparagová</a:t>
            </a:r>
            <a:r>
              <a:rPr lang="cs-CZ" dirty="0" smtClean="0"/>
              <a:t> </a:t>
            </a:r>
            <a:r>
              <a:rPr lang="cs-CZ" dirty="0" err="1" smtClean="0"/>
              <a:t>Asp</a:t>
            </a:r>
            <a:endParaRPr lang="cs-CZ" dirty="0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428596" y="642918"/>
          <a:ext cx="3438354" cy="12049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8" name="ChemSketch" r:id="rId11" imgW="2011680" imgH="704160" progId="ACD.ChemSketch.20">
                  <p:embed/>
                </p:oleObj>
              </mc:Choice>
              <mc:Fallback>
                <p:oleObj name="ChemSketch" r:id="rId11" imgW="2011680" imgH="70416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642918"/>
                        <a:ext cx="3438354" cy="1204916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xtovéPole 13"/>
          <p:cNvSpPr txBox="1"/>
          <p:nvPr/>
        </p:nvSpPr>
        <p:spPr>
          <a:xfrm>
            <a:off x="1500166" y="2143116"/>
            <a:ext cx="1633781" cy="36933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 err="1" smtClean="0"/>
              <a:t>Methionin</a:t>
            </a:r>
            <a:r>
              <a:rPr lang="cs-CZ" dirty="0" smtClean="0"/>
              <a:t> Met</a:t>
            </a:r>
            <a:endParaRPr lang="cs-CZ" dirty="0"/>
          </a:p>
        </p:txBody>
      </p:sp>
      <p:graphicFrame>
        <p:nvGraphicFramePr>
          <p:cNvPr id="24585" name="Object 9"/>
          <p:cNvGraphicFramePr>
            <a:graphicFrameLocks noChangeAspect="1"/>
          </p:cNvGraphicFramePr>
          <p:nvPr/>
        </p:nvGraphicFramePr>
        <p:xfrm>
          <a:off x="5500694" y="571480"/>
          <a:ext cx="2286016" cy="14003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09" name="ChemSketch" r:id="rId13" imgW="1164240" imgH="713160" progId="ACD.ChemSketch.20">
                  <p:embed/>
                </p:oleObj>
              </mc:Choice>
              <mc:Fallback>
                <p:oleObj name="ChemSketch" r:id="rId13" imgW="1164240" imgH="713160" progId="ACD.ChemSketch.20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0694" y="571480"/>
                        <a:ext cx="2286016" cy="1400302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ovéPole 15"/>
          <p:cNvSpPr txBox="1"/>
          <p:nvPr/>
        </p:nvSpPr>
        <p:spPr>
          <a:xfrm>
            <a:off x="6000760" y="2214554"/>
            <a:ext cx="1479892" cy="369332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cs-CZ" dirty="0" smtClean="0"/>
              <a:t>Cystein  </a:t>
            </a:r>
            <a:r>
              <a:rPr lang="cs-CZ" dirty="0" err="1" smtClean="0"/>
              <a:t>Cys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5572132" y="2571744"/>
            <a:ext cx="19062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Esenciální - </a:t>
            </a:r>
            <a:r>
              <a:rPr lang="cs-CZ" sz="1400" dirty="0" err="1" smtClean="0"/>
              <a:t>Habrman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142844" y="500042"/>
          <a:ext cx="4246729" cy="1182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6" name="ChemSketch" r:id="rId3" imgW="2450520" imgH="682920" progId="ACD.ChemSketch.20">
                  <p:embed/>
                </p:oleObj>
              </mc:Choice>
              <mc:Fallback>
                <p:oleObj name="ChemSketch" r:id="rId3" imgW="2450520" imgH="68292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500042"/>
                        <a:ext cx="4246729" cy="118270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99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54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5072066" y="428604"/>
          <a:ext cx="3722801" cy="1436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7" name="ChemSketch" r:id="rId5" imgW="1871640" imgH="722520" progId="ACD.ChemSketch.20">
                  <p:embed/>
                </p:oleObj>
              </mc:Choice>
              <mc:Fallback>
                <p:oleObj name="ChemSketch" r:id="rId5" imgW="1871640" imgH="722520" progId="ACD.ChemSketch.20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2066" y="428604"/>
                        <a:ext cx="3722801" cy="1436704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/>
        </p:nvGraphicFramePr>
        <p:xfrm>
          <a:off x="857224" y="2428868"/>
          <a:ext cx="2986156" cy="140335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ChemSketch" r:id="rId7" imgW="1770840" imgH="831960" progId="ACD.ChemSketch.20">
                  <p:embed/>
                </p:oleObj>
              </mc:Choice>
              <mc:Fallback>
                <p:oleObj name="ChemSketch" r:id="rId7" imgW="1770840" imgH="831960" progId="ACD.ChemSketch.20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7224" y="2428868"/>
                        <a:ext cx="2986156" cy="1403359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2928926" y="4357694"/>
          <a:ext cx="3781987" cy="150019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ChemSketch" r:id="rId9" imgW="2097000" imgH="831960" progId="ACD.ChemSketch.20">
                  <p:embed/>
                </p:oleObj>
              </mc:Choice>
              <mc:Fallback>
                <p:oleObj name="ChemSketch" r:id="rId9" imgW="2097000" imgH="831960" progId="ACD.ChemSketch.20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8926" y="4357694"/>
                        <a:ext cx="3781987" cy="1500198"/>
                      </a:xfrm>
                      <a:prstGeom prst="rect">
                        <a:avLst/>
                      </a:prstGeom>
                      <a:solidFill>
                        <a:srgbClr val="CCFFCC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2" name="Object 6"/>
          <p:cNvGraphicFramePr>
            <a:graphicFrameLocks noChangeAspect="1"/>
          </p:cNvGraphicFramePr>
          <p:nvPr/>
        </p:nvGraphicFramePr>
        <p:xfrm>
          <a:off x="5286380" y="2500306"/>
          <a:ext cx="3522327" cy="13573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ChemSketch" r:id="rId11" imgW="2167200" imgH="835200" progId="ACD.ChemSketch.20">
                  <p:embed/>
                </p:oleObj>
              </mc:Choice>
              <mc:Fallback>
                <p:oleObj name="ChemSketch" r:id="rId11" imgW="2167200" imgH="835200" progId="ACD.ChemSketch.20">
                  <p:embed/>
                  <p:pic>
                    <p:nvPicPr>
                      <p:cNvPr id="0" name="Picture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0" y="2500306"/>
                        <a:ext cx="3522327" cy="1357321"/>
                      </a:xfrm>
                      <a:prstGeom prst="rect">
                        <a:avLst/>
                      </a:prstGeom>
                      <a:solidFill>
                        <a:srgbClr val="FFCC00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3" name="Object 7"/>
          <p:cNvGraphicFramePr>
            <a:graphicFrameLocks noChangeAspect="1"/>
          </p:cNvGraphicFramePr>
          <p:nvPr/>
        </p:nvGraphicFramePr>
        <p:xfrm>
          <a:off x="0" y="4429132"/>
          <a:ext cx="2830692" cy="1428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1" name="ChemSketch" r:id="rId13" imgW="1636920" imgH="874800" progId="ACD.ChemSketch.20">
                  <p:embed/>
                </p:oleObj>
              </mc:Choice>
              <mc:Fallback>
                <p:oleObj name="ChemSketch" r:id="rId13" imgW="1636920" imgH="874800" progId="ACD.ChemSketch.20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429132"/>
                        <a:ext cx="2830692" cy="1428769"/>
                      </a:xfrm>
                      <a:prstGeom prst="rect">
                        <a:avLst/>
                      </a:prstGeom>
                      <a:solidFill>
                        <a:srgbClr val="FF99CC"/>
                      </a:solidFill>
                      <a:ln w="25400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4" name="Object 8"/>
          <p:cNvGraphicFramePr>
            <a:graphicFrameLocks noChangeAspect="1"/>
          </p:cNvGraphicFramePr>
          <p:nvPr/>
        </p:nvGraphicFramePr>
        <p:xfrm>
          <a:off x="6858016" y="4500570"/>
          <a:ext cx="1952387" cy="11708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2" name="ChemSketch" r:id="rId15" imgW="1027080" imgH="615600" progId="ACD.ChemSketch.20">
                  <p:embed/>
                </p:oleObj>
              </mc:Choice>
              <mc:Fallback>
                <p:oleObj name="ChemSketch" r:id="rId15" imgW="1027080" imgH="615600" progId="ACD.ChemSketch.20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16" y="4500570"/>
                        <a:ext cx="1952387" cy="11708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6" name="TextovéPole 10"/>
          <p:cNvSpPr txBox="1">
            <a:spLocks noChangeArrowheads="1"/>
          </p:cNvSpPr>
          <p:nvPr/>
        </p:nvSpPr>
        <p:spPr bwMode="auto">
          <a:xfrm>
            <a:off x="1714480" y="1928802"/>
            <a:ext cx="1392264" cy="338554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Arginin </a:t>
            </a:r>
            <a:r>
              <a:rPr lang="cs-CZ" sz="1600" dirty="0" err="1">
                <a:latin typeface="Trebuchet MS" pitchFamily="34" charset="0"/>
              </a:rPr>
              <a:t>Arg</a:t>
            </a:r>
            <a:endParaRPr lang="cs-CZ" sz="1600" dirty="0">
              <a:latin typeface="Trebuchet MS" pitchFamily="34" charset="0"/>
            </a:endParaRPr>
          </a:p>
        </p:txBody>
      </p:sp>
      <p:sp>
        <p:nvSpPr>
          <p:cNvPr id="19467" name="TextovéPole 11"/>
          <p:cNvSpPr txBox="1">
            <a:spLocks noChangeArrowheads="1"/>
          </p:cNvSpPr>
          <p:nvPr/>
        </p:nvSpPr>
        <p:spPr bwMode="auto">
          <a:xfrm>
            <a:off x="6858016" y="2071678"/>
            <a:ext cx="884237" cy="33813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Lysin </a:t>
            </a:r>
            <a:r>
              <a:rPr lang="cs-CZ" sz="1600" dirty="0" err="1">
                <a:latin typeface="Trebuchet MS" pitchFamily="34" charset="0"/>
              </a:rPr>
              <a:t>Lys</a:t>
            </a:r>
            <a:endParaRPr lang="cs-CZ" sz="1600" dirty="0">
              <a:latin typeface="Trebuchet MS" pitchFamily="34" charset="0"/>
            </a:endParaRPr>
          </a:p>
        </p:txBody>
      </p:sp>
      <p:sp>
        <p:nvSpPr>
          <p:cNvPr id="19468" name="TextovéPole 12"/>
          <p:cNvSpPr txBox="1">
            <a:spLocks noChangeArrowheads="1"/>
          </p:cNvSpPr>
          <p:nvPr/>
        </p:nvSpPr>
        <p:spPr bwMode="auto">
          <a:xfrm>
            <a:off x="1928794" y="3929066"/>
            <a:ext cx="1487488" cy="33813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Fenylalanin </a:t>
            </a:r>
            <a:r>
              <a:rPr lang="cs-CZ" sz="1600" dirty="0" err="1">
                <a:latin typeface="Trebuchet MS" pitchFamily="34" charset="0"/>
              </a:rPr>
              <a:t>Phe</a:t>
            </a:r>
            <a:endParaRPr lang="cs-CZ" sz="1600" dirty="0">
              <a:latin typeface="Trebuchet MS" pitchFamily="34" charset="0"/>
            </a:endParaRPr>
          </a:p>
        </p:txBody>
      </p:sp>
      <p:sp>
        <p:nvSpPr>
          <p:cNvPr id="19469" name="TextovéPole 13"/>
          <p:cNvSpPr txBox="1">
            <a:spLocks noChangeArrowheads="1"/>
          </p:cNvSpPr>
          <p:nvPr/>
        </p:nvSpPr>
        <p:spPr bwMode="auto">
          <a:xfrm>
            <a:off x="4071934" y="6000768"/>
            <a:ext cx="1081088" cy="338137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 err="1">
                <a:latin typeface="Trebuchet MS" pitchFamily="34" charset="0"/>
              </a:rPr>
              <a:t>Tyrosin</a:t>
            </a:r>
            <a:r>
              <a:rPr lang="cs-CZ" sz="1600" dirty="0">
                <a:latin typeface="Trebuchet MS" pitchFamily="34" charset="0"/>
              </a:rPr>
              <a:t> </a:t>
            </a:r>
            <a:r>
              <a:rPr lang="cs-CZ" sz="1600" dirty="0" err="1">
                <a:latin typeface="Trebuchet MS" pitchFamily="34" charset="0"/>
              </a:rPr>
              <a:t>Tyr</a:t>
            </a:r>
            <a:endParaRPr lang="cs-CZ" sz="1600" dirty="0">
              <a:latin typeface="Trebuchet MS" pitchFamily="34" charset="0"/>
            </a:endParaRPr>
          </a:p>
        </p:txBody>
      </p:sp>
      <p:sp>
        <p:nvSpPr>
          <p:cNvPr id="19470" name="TextovéPole 14"/>
          <p:cNvSpPr txBox="1">
            <a:spLocks noChangeArrowheads="1"/>
          </p:cNvSpPr>
          <p:nvPr/>
        </p:nvSpPr>
        <p:spPr bwMode="auto">
          <a:xfrm>
            <a:off x="6715140" y="3929066"/>
            <a:ext cx="1296988" cy="33813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Tryptofan Trp</a:t>
            </a:r>
          </a:p>
        </p:txBody>
      </p:sp>
      <p:sp>
        <p:nvSpPr>
          <p:cNvPr id="19471" name="TextovéPole 15"/>
          <p:cNvSpPr txBox="1">
            <a:spLocks noChangeArrowheads="1"/>
          </p:cNvSpPr>
          <p:nvPr/>
        </p:nvSpPr>
        <p:spPr bwMode="auto">
          <a:xfrm>
            <a:off x="928662" y="6000768"/>
            <a:ext cx="1116012" cy="338137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Histidin His</a:t>
            </a:r>
          </a:p>
        </p:txBody>
      </p:sp>
      <p:sp>
        <p:nvSpPr>
          <p:cNvPr id="19472" name="TextovéPole 16"/>
          <p:cNvSpPr txBox="1">
            <a:spLocks noChangeArrowheads="1"/>
          </p:cNvSpPr>
          <p:nvPr/>
        </p:nvSpPr>
        <p:spPr bwMode="auto">
          <a:xfrm>
            <a:off x="7215206" y="6072206"/>
            <a:ext cx="998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sz="1600" dirty="0">
                <a:latin typeface="Trebuchet MS" pitchFamily="34" charset="0"/>
              </a:rPr>
              <a:t>Prolin Pro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142844" y="6357958"/>
            <a:ext cx="288091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Malé množství dokážeme vytvořit,</a:t>
            </a:r>
          </a:p>
          <a:p>
            <a:r>
              <a:rPr lang="cs-CZ" sz="1400" dirty="0" smtClean="0"/>
              <a:t>Uváděná jako 9.esenciální AK </a:t>
            </a:r>
            <a:endParaRPr lang="cs-CZ" sz="14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3214678" y="6357958"/>
            <a:ext cx="435407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Podmíněně esenciální – z </a:t>
            </a:r>
            <a:r>
              <a:rPr lang="cs-CZ" sz="1400" dirty="0" err="1" smtClean="0"/>
              <a:t>Phe</a:t>
            </a:r>
            <a:r>
              <a:rPr lang="cs-CZ" sz="1400" dirty="0" smtClean="0"/>
              <a:t> ho dokážeme vytvořit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Volný tvar 10"/>
          <p:cNvSpPr/>
          <p:nvPr/>
        </p:nvSpPr>
        <p:spPr>
          <a:xfrm>
            <a:off x="5775325" y="2692400"/>
            <a:ext cx="854075" cy="552450"/>
          </a:xfrm>
          <a:custGeom>
            <a:avLst/>
            <a:gdLst>
              <a:gd name="connsiteX0" fmla="*/ 30019 w 854364"/>
              <a:gd name="connsiteY0" fmla="*/ 92364 h 551873"/>
              <a:gd name="connsiteX1" fmla="*/ 30019 w 854364"/>
              <a:gd name="connsiteY1" fmla="*/ 161636 h 551873"/>
              <a:gd name="connsiteX2" fmla="*/ 30019 w 854364"/>
              <a:gd name="connsiteY2" fmla="*/ 286327 h 551873"/>
              <a:gd name="connsiteX3" fmla="*/ 30019 w 854364"/>
              <a:gd name="connsiteY3" fmla="*/ 452582 h 551873"/>
              <a:gd name="connsiteX4" fmla="*/ 30019 w 854364"/>
              <a:gd name="connsiteY4" fmla="*/ 521855 h 551873"/>
              <a:gd name="connsiteX5" fmla="*/ 99291 w 854364"/>
              <a:gd name="connsiteY5" fmla="*/ 521855 h 551873"/>
              <a:gd name="connsiteX6" fmla="*/ 251691 w 854364"/>
              <a:gd name="connsiteY6" fmla="*/ 521855 h 551873"/>
              <a:gd name="connsiteX7" fmla="*/ 501073 w 854364"/>
              <a:gd name="connsiteY7" fmla="*/ 521855 h 551873"/>
              <a:gd name="connsiteX8" fmla="*/ 708891 w 854364"/>
              <a:gd name="connsiteY8" fmla="*/ 535709 h 551873"/>
              <a:gd name="connsiteX9" fmla="*/ 833582 w 854364"/>
              <a:gd name="connsiteY9" fmla="*/ 535709 h 551873"/>
              <a:gd name="connsiteX10" fmla="*/ 833582 w 854364"/>
              <a:gd name="connsiteY10" fmla="*/ 438727 h 551873"/>
              <a:gd name="connsiteX11" fmla="*/ 833582 w 854364"/>
              <a:gd name="connsiteY11" fmla="*/ 272473 h 551873"/>
              <a:gd name="connsiteX12" fmla="*/ 833582 w 854364"/>
              <a:gd name="connsiteY12" fmla="*/ 120073 h 551873"/>
              <a:gd name="connsiteX13" fmla="*/ 833582 w 854364"/>
              <a:gd name="connsiteY13" fmla="*/ 36945 h 551873"/>
              <a:gd name="connsiteX14" fmla="*/ 764309 w 854364"/>
              <a:gd name="connsiteY14" fmla="*/ 9236 h 551873"/>
              <a:gd name="connsiteX15" fmla="*/ 584200 w 854364"/>
              <a:gd name="connsiteY15" fmla="*/ 9236 h 551873"/>
              <a:gd name="connsiteX16" fmla="*/ 320964 w 854364"/>
              <a:gd name="connsiteY16" fmla="*/ 9236 h 551873"/>
              <a:gd name="connsiteX17" fmla="*/ 251691 w 854364"/>
              <a:gd name="connsiteY17" fmla="*/ 9236 h 551873"/>
              <a:gd name="connsiteX18" fmla="*/ 113146 w 854364"/>
              <a:gd name="connsiteY18" fmla="*/ 9236 h 551873"/>
              <a:gd name="connsiteX19" fmla="*/ 30019 w 854364"/>
              <a:gd name="connsiteY19" fmla="*/ 9236 h 551873"/>
              <a:gd name="connsiteX20" fmla="*/ 2309 w 854364"/>
              <a:gd name="connsiteY20" fmla="*/ 9236 h 551873"/>
              <a:gd name="connsiteX21" fmla="*/ 30019 w 854364"/>
              <a:gd name="connsiteY21" fmla="*/ 92364 h 5518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854364" h="551873">
                <a:moveTo>
                  <a:pt x="30019" y="92364"/>
                </a:moveTo>
                <a:lnTo>
                  <a:pt x="30019" y="161636"/>
                </a:lnTo>
                <a:lnTo>
                  <a:pt x="30019" y="286327"/>
                </a:lnTo>
                <a:lnTo>
                  <a:pt x="30019" y="452582"/>
                </a:lnTo>
                <a:cubicBezTo>
                  <a:pt x="30019" y="491837"/>
                  <a:pt x="18474" y="510310"/>
                  <a:pt x="30019" y="521855"/>
                </a:cubicBezTo>
                <a:cubicBezTo>
                  <a:pt x="41564" y="533400"/>
                  <a:pt x="99291" y="521855"/>
                  <a:pt x="99291" y="521855"/>
                </a:cubicBezTo>
                <a:lnTo>
                  <a:pt x="251691" y="521855"/>
                </a:lnTo>
                <a:cubicBezTo>
                  <a:pt x="318655" y="521855"/>
                  <a:pt x="424873" y="519546"/>
                  <a:pt x="501073" y="521855"/>
                </a:cubicBezTo>
                <a:cubicBezTo>
                  <a:pt x="577273" y="524164"/>
                  <a:pt x="653473" y="533400"/>
                  <a:pt x="708891" y="535709"/>
                </a:cubicBezTo>
                <a:cubicBezTo>
                  <a:pt x="764309" y="538018"/>
                  <a:pt x="812800" y="551873"/>
                  <a:pt x="833582" y="535709"/>
                </a:cubicBezTo>
                <a:cubicBezTo>
                  <a:pt x="854364" y="519545"/>
                  <a:pt x="833582" y="438727"/>
                  <a:pt x="833582" y="438727"/>
                </a:cubicBezTo>
                <a:lnTo>
                  <a:pt x="833582" y="272473"/>
                </a:lnTo>
                <a:lnTo>
                  <a:pt x="833582" y="120073"/>
                </a:lnTo>
                <a:cubicBezTo>
                  <a:pt x="833582" y="80818"/>
                  <a:pt x="845127" y="55418"/>
                  <a:pt x="833582" y="36945"/>
                </a:cubicBezTo>
                <a:cubicBezTo>
                  <a:pt x="822037" y="18472"/>
                  <a:pt x="805873" y="13854"/>
                  <a:pt x="764309" y="9236"/>
                </a:cubicBezTo>
                <a:cubicBezTo>
                  <a:pt x="722745" y="4618"/>
                  <a:pt x="584200" y="9236"/>
                  <a:pt x="584200" y="9236"/>
                </a:cubicBezTo>
                <a:lnTo>
                  <a:pt x="320964" y="9236"/>
                </a:lnTo>
                <a:lnTo>
                  <a:pt x="251691" y="9236"/>
                </a:lnTo>
                <a:lnTo>
                  <a:pt x="113146" y="9236"/>
                </a:lnTo>
                <a:lnTo>
                  <a:pt x="30019" y="9236"/>
                </a:lnTo>
                <a:cubicBezTo>
                  <a:pt x="11546" y="9236"/>
                  <a:pt x="4618" y="0"/>
                  <a:pt x="2309" y="9236"/>
                </a:cubicBezTo>
                <a:cubicBezTo>
                  <a:pt x="0" y="18472"/>
                  <a:pt x="8082" y="41563"/>
                  <a:pt x="30019" y="92364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10" name="Volný tvar 9"/>
          <p:cNvSpPr/>
          <p:nvPr/>
        </p:nvSpPr>
        <p:spPr>
          <a:xfrm>
            <a:off x="8045450" y="2692400"/>
            <a:ext cx="655638" cy="768350"/>
          </a:xfrm>
          <a:custGeom>
            <a:avLst/>
            <a:gdLst>
              <a:gd name="connsiteX0" fmla="*/ 600363 w 655781"/>
              <a:gd name="connsiteY0" fmla="*/ 36945 h 768928"/>
              <a:gd name="connsiteX1" fmla="*/ 392545 w 655781"/>
              <a:gd name="connsiteY1" fmla="*/ 9236 h 768928"/>
              <a:gd name="connsiteX2" fmla="*/ 350982 w 655781"/>
              <a:gd name="connsiteY2" fmla="*/ 9236 h 768928"/>
              <a:gd name="connsiteX3" fmla="*/ 254000 w 655781"/>
              <a:gd name="connsiteY3" fmla="*/ 9236 h 768928"/>
              <a:gd name="connsiteX4" fmla="*/ 143163 w 655781"/>
              <a:gd name="connsiteY4" fmla="*/ 9236 h 768928"/>
              <a:gd name="connsiteX5" fmla="*/ 73891 w 655781"/>
              <a:gd name="connsiteY5" fmla="*/ 64655 h 768928"/>
              <a:gd name="connsiteX6" fmla="*/ 46182 w 655781"/>
              <a:gd name="connsiteY6" fmla="*/ 189345 h 768928"/>
              <a:gd name="connsiteX7" fmla="*/ 32327 w 655781"/>
              <a:gd name="connsiteY7" fmla="*/ 300182 h 768928"/>
              <a:gd name="connsiteX8" fmla="*/ 4618 w 655781"/>
              <a:gd name="connsiteY8" fmla="*/ 438727 h 768928"/>
              <a:gd name="connsiteX9" fmla="*/ 4618 w 655781"/>
              <a:gd name="connsiteY9" fmla="*/ 521855 h 768928"/>
              <a:gd name="connsiteX10" fmla="*/ 18472 w 655781"/>
              <a:gd name="connsiteY10" fmla="*/ 646545 h 768928"/>
              <a:gd name="connsiteX11" fmla="*/ 60036 w 655781"/>
              <a:gd name="connsiteY11" fmla="*/ 646545 h 768928"/>
              <a:gd name="connsiteX12" fmla="*/ 281709 w 655781"/>
              <a:gd name="connsiteY12" fmla="*/ 729673 h 768928"/>
              <a:gd name="connsiteX13" fmla="*/ 461818 w 655781"/>
              <a:gd name="connsiteY13" fmla="*/ 729673 h 768928"/>
              <a:gd name="connsiteX14" fmla="*/ 628072 w 655781"/>
              <a:gd name="connsiteY14" fmla="*/ 729673 h 768928"/>
              <a:gd name="connsiteX15" fmla="*/ 628072 w 655781"/>
              <a:gd name="connsiteY15" fmla="*/ 494145 h 768928"/>
              <a:gd name="connsiteX16" fmla="*/ 628072 w 655781"/>
              <a:gd name="connsiteY16" fmla="*/ 244764 h 768928"/>
              <a:gd name="connsiteX17" fmla="*/ 628072 w 655781"/>
              <a:gd name="connsiteY17" fmla="*/ 120073 h 768928"/>
              <a:gd name="connsiteX18" fmla="*/ 600363 w 655781"/>
              <a:gd name="connsiteY18" fmla="*/ 36945 h 7689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55781" h="768928">
                <a:moveTo>
                  <a:pt x="600363" y="36945"/>
                </a:moveTo>
                <a:cubicBezTo>
                  <a:pt x="561109" y="18472"/>
                  <a:pt x="434108" y="13854"/>
                  <a:pt x="392545" y="9236"/>
                </a:cubicBezTo>
                <a:cubicBezTo>
                  <a:pt x="350982" y="4618"/>
                  <a:pt x="350982" y="9236"/>
                  <a:pt x="350982" y="9236"/>
                </a:cubicBezTo>
                <a:lnTo>
                  <a:pt x="254000" y="9236"/>
                </a:lnTo>
                <a:cubicBezTo>
                  <a:pt x="219364" y="9236"/>
                  <a:pt x="173181" y="0"/>
                  <a:pt x="143163" y="9236"/>
                </a:cubicBezTo>
                <a:cubicBezTo>
                  <a:pt x="113145" y="18473"/>
                  <a:pt x="90055" y="34637"/>
                  <a:pt x="73891" y="64655"/>
                </a:cubicBezTo>
                <a:cubicBezTo>
                  <a:pt x="57728" y="94673"/>
                  <a:pt x="53109" y="150091"/>
                  <a:pt x="46182" y="189345"/>
                </a:cubicBezTo>
                <a:cubicBezTo>
                  <a:pt x="39255" y="228599"/>
                  <a:pt x="39254" y="258618"/>
                  <a:pt x="32327" y="300182"/>
                </a:cubicBezTo>
                <a:cubicBezTo>
                  <a:pt x="25400" y="341746"/>
                  <a:pt x="9236" y="401782"/>
                  <a:pt x="4618" y="438727"/>
                </a:cubicBezTo>
                <a:cubicBezTo>
                  <a:pt x="0" y="475672"/>
                  <a:pt x="2309" y="487219"/>
                  <a:pt x="4618" y="521855"/>
                </a:cubicBezTo>
                <a:cubicBezTo>
                  <a:pt x="6927" y="556491"/>
                  <a:pt x="9236" y="625763"/>
                  <a:pt x="18472" y="646545"/>
                </a:cubicBezTo>
                <a:cubicBezTo>
                  <a:pt x="27708" y="667327"/>
                  <a:pt x="16163" y="632690"/>
                  <a:pt x="60036" y="646545"/>
                </a:cubicBezTo>
                <a:cubicBezTo>
                  <a:pt x="103909" y="660400"/>
                  <a:pt x="214745" y="715818"/>
                  <a:pt x="281709" y="729673"/>
                </a:cubicBezTo>
                <a:cubicBezTo>
                  <a:pt x="348673" y="743528"/>
                  <a:pt x="461818" y="729673"/>
                  <a:pt x="461818" y="729673"/>
                </a:cubicBezTo>
                <a:cubicBezTo>
                  <a:pt x="519545" y="729673"/>
                  <a:pt x="600363" y="768928"/>
                  <a:pt x="628072" y="729673"/>
                </a:cubicBezTo>
                <a:cubicBezTo>
                  <a:pt x="655781" y="690418"/>
                  <a:pt x="628072" y="494145"/>
                  <a:pt x="628072" y="494145"/>
                </a:cubicBezTo>
                <a:lnTo>
                  <a:pt x="628072" y="244764"/>
                </a:lnTo>
                <a:cubicBezTo>
                  <a:pt x="628072" y="182419"/>
                  <a:pt x="634999" y="152400"/>
                  <a:pt x="628072" y="120073"/>
                </a:cubicBezTo>
                <a:cubicBezTo>
                  <a:pt x="621145" y="87746"/>
                  <a:pt x="639618" y="55418"/>
                  <a:pt x="600363" y="3694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ln w="7620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Vznik peptidů, peptidická vazba</a:t>
            </a:r>
            <a:endParaRPr lang="cs-CZ" dirty="0"/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571500" y="2571750"/>
          <a:ext cx="8072438" cy="171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86" name="ChemSketch" r:id="rId3" imgW="5592960" imgH="649080" progId="ACD.ChemSketch.20">
                  <p:embed/>
                </p:oleObj>
              </mc:Choice>
              <mc:Fallback>
                <p:oleObj name="ChemSketch" r:id="rId3" imgW="5592960" imgH="649080" progId="ACD.ChemSketch.20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" y="2571750"/>
                        <a:ext cx="8072438" cy="171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Volný tvar 7"/>
          <p:cNvSpPr/>
          <p:nvPr/>
        </p:nvSpPr>
        <p:spPr>
          <a:xfrm>
            <a:off x="1641475" y="2605088"/>
            <a:ext cx="506413" cy="936625"/>
          </a:xfrm>
          <a:custGeom>
            <a:avLst/>
            <a:gdLst>
              <a:gd name="connsiteX0" fmla="*/ 34636 w 505691"/>
              <a:gd name="connsiteY0" fmla="*/ 0 h 937491"/>
              <a:gd name="connsiteX1" fmla="*/ 34636 w 505691"/>
              <a:gd name="connsiteY1" fmla="*/ 789709 h 937491"/>
              <a:gd name="connsiteX2" fmla="*/ 242454 w 505691"/>
              <a:gd name="connsiteY2" fmla="*/ 886690 h 937491"/>
              <a:gd name="connsiteX3" fmla="*/ 367145 w 505691"/>
              <a:gd name="connsiteY3" fmla="*/ 900545 h 937491"/>
              <a:gd name="connsiteX4" fmla="*/ 450272 w 505691"/>
              <a:gd name="connsiteY4" fmla="*/ 900545 h 937491"/>
              <a:gd name="connsiteX5" fmla="*/ 505691 w 505691"/>
              <a:gd name="connsiteY5" fmla="*/ 900545 h 937491"/>
              <a:gd name="connsiteX6" fmla="*/ 505691 w 505691"/>
              <a:gd name="connsiteY6" fmla="*/ 900545 h 937491"/>
              <a:gd name="connsiteX7" fmla="*/ 505691 w 505691"/>
              <a:gd name="connsiteY7" fmla="*/ 900545 h 9374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5691" h="937491">
                <a:moveTo>
                  <a:pt x="34636" y="0"/>
                </a:moveTo>
                <a:cubicBezTo>
                  <a:pt x="17318" y="320963"/>
                  <a:pt x="0" y="641927"/>
                  <a:pt x="34636" y="789709"/>
                </a:cubicBezTo>
                <a:cubicBezTo>
                  <a:pt x="69272" y="937491"/>
                  <a:pt x="187036" y="868217"/>
                  <a:pt x="242454" y="886690"/>
                </a:cubicBezTo>
                <a:cubicBezTo>
                  <a:pt x="297872" y="905163"/>
                  <a:pt x="332509" y="898236"/>
                  <a:pt x="367145" y="900545"/>
                </a:cubicBezTo>
                <a:cubicBezTo>
                  <a:pt x="401781" y="902854"/>
                  <a:pt x="450272" y="900545"/>
                  <a:pt x="450272" y="900545"/>
                </a:cubicBezTo>
                <a:lnTo>
                  <a:pt x="505691" y="900545"/>
                </a:lnTo>
                <a:lnTo>
                  <a:pt x="505691" y="900545"/>
                </a:lnTo>
                <a:lnTo>
                  <a:pt x="505691" y="900545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9" name="Volný tvar 8"/>
          <p:cNvSpPr/>
          <p:nvPr/>
        </p:nvSpPr>
        <p:spPr>
          <a:xfrm>
            <a:off x="3422650" y="3833813"/>
            <a:ext cx="525463" cy="406400"/>
          </a:xfrm>
          <a:custGeom>
            <a:avLst/>
            <a:gdLst>
              <a:gd name="connsiteX0" fmla="*/ 0 w 526472"/>
              <a:gd name="connsiteY0" fmla="*/ 406400 h 406400"/>
              <a:gd name="connsiteX1" fmla="*/ 96982 w 526472"/>
              <a:gd name="connsiteY1" fmla="*/ 226291 h 406400"/>
              <a:gd name="connsiteX2" fmla="*/ 180109 w 526472"/>
              <a:gd name="connsiteY2" fmla="*/ 32327 h 406400"/>
              <a:gd name="connsiteX3" fmla="*/ 318654 w 526472"/>
              <a:gd name="connsiteY3" fmla="*/ 32327 h 406400"/>
              <a:gd name="connsiteX4" fmla="*/ 526472 w 526472"/>
              <a:gd name="connsiteY4" fmla="*/ 32327 h 406400"/>
              <a:gd name="connsiteX5" fmla="*/ 526472 w 526472"/>
              <a:gd name="connsiteY5" fmla="*/ 32327 h 406400"/>
              <a:gd name="connsiteX6" fmla="*/ 526472 w 526472"/>
              <a:gd name="connsiteY6" fmla="*/ 32327 h 40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26472" h="406400">
                <a:moveTo>
                  <a:pt x="0" y="406400"/>
                </a:moveTo>
                <a:cubicBezTo>
                  <a:pt x="33482" y="347518"/>
                  <a:pt x="66964" y="288637"/>
                  <a:pt x="96982" y="226291"/>
                </a:cubicBezTo>
                <a:cubicBezTo>
                  <a:pt x="127000" y="163946"/>
                  <a:pt x="143164" y="64654"/>
                  <a:pt x="180109" y="32327"/>
                </a:cubicBezTo>
                <a:cubicBezTo>
                  <a:pt x="217054" y="0"/>
                  <a:pt x="318654" y="32327"/>
                  <a:pt x="318654" y="32327"/>
                </a:cubicBezTo>
                <a:lnTo>
                  <a:pt x="526472" y="32327"/>
                </a:lnTo>
                <a:lnTo>
                  <a:pt x="526472" y="32327"/>
                </a:lnTo>
                <a:lnTo>
                  <a:pt x="526472" y="32327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  <p:sp>
        <p:nvSpPr>
          <p:cNvPr id="20488" name="TextovéPole 11"/>
          <p:cNvSpPr txBox="1">
            <a:spLocks noChangeArrowheads="1"/>
          </p:cNvSpPr>
          <p:nvPr/>
        </p:nvSpPr>
        <p:spPr bwMode="auto">
          <a:xfrm>
            <a:off x="4214813" y="4286250"/>
            <a:ext cx="1741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N-konec peptidu</a:t>
            </a:r>
          </a:p>
        </p:txBody>
      </p:sp>
      <p:sp>
        <p:nvSpPr>
          <p:cNvPr id="20489" name="TextovéPole 12"/>
          <p:cNvSpPr txBox="1">
            <a:spLocks noChangeArrowheads="1"/>
          </p:cNvSpPr>
          <p:nvPr/>
        </p:nvSpPr>
        <p:spPr bwMode="auto">
          <a:xfrm>
            <a:off x="7143750" y="4286250"/>
            <a:ext cx="17700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latin typeface="Trebuchet MS" pitchFamily="34" charset="0"/>
              </a:rPr>
              <a:t>C- konec peptidu</a:t>
            </a:r>
          </a:p>
        </p:txBody>
      </p:sp>
      <p:sp>
        <p:nvSpPr>
          <p:cNvPr id="20490" name="TextovéPole 13"/>
          <p:cNvSpPr txBox="1">
            <a:spLocks noChangeArrowheads="1"/>
          </p:cNvSpPr>
          <p:nvPr/>
        </p:nvSpPr>
        <p:spPr bwMode="auto">
          <a:xfrm>
            <a:off x="4000500" y="2000250"/>
            <a:ext cx="990600" cy="369888"/>
          </a:xfrm>
          <a:prstGeom prst="rect">
            <a:avLst/>
          </a:prstGeom>
          <a:noFill/>
          <a:ln w="38100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 dirty="0" err="1">
                <a:latin typeface="Trebuchet MS" pitchFamily="34" charset="0"/>
              </a:rPr>
              <a:t>Dipeptid</a:t>
            </a:r>
            <a:endParaRPr lang="cs-CZ" dirty="0">
              <a:latin typeface="Trebuchet MS" pitchFamily="34" charset="0"/>
            </a:endParaRPr>
          </a:p>
        </p:txBody>
      </p:sp>
      <p:sp>
        <p:nvSpPr>
          <p:cNvPr id="20491" name="TextovéPole 14"/>
          <p:cNvSpPr txBox="1">
            <a:spLocks noChangeArrowheads="1"/>
          </p:cNvSpPr>
          <p:nvPr/>
        </p:nvSpPr>
        <p:spPr bwMode="auto">
          <a:xfrm>
            <a:off x="1143000" y="5715000"/>
            <a:ext cx="5000636" cy="369332"/>
          </a:xfrm>
          <a:prstGeom prst="rect">
            <a:avLst/>
          </a:prstGeom>
          <a:noFill/>
          <a:ln w="2857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cs-CZ" dirty="0">
                <a:latin typeface="Trebuchet MS" pitchFamily="34" charset="0"/>
              </a:rPr>
              <a:t>Do 100 AK – polypeptid, nad 100 AK- bílkovina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14290"/>
            <a:ext cx="3829048" cy="120334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Literatura:</a:t>
            </a:r>
            <a:endParaRPr lang="cs-CZ" dirty="0"/>
          </a:p>
        </p:txBody>
      </p:sp>
      <p:sp>
        <p:nvSpPr>
          <p:cNvPr id="51202" name="Zástupný symbol pro obsah 4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900238"/>
          </a:xfrm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r>
              <a:rPr lang="cs-CZ" sz="1500" dirty="0" err="1" smtClean="0"/>
              <a:t>Čársky</a:t>
            </a:r>
            <a:r>
              <a:rPr lang="cs-CZ" sz="1500" dirty="0" smtClean="0"/>
              <a:t>, J a kol. </a:t>
            </a:r>
            <a:r>
              <a:rPr lang="cs-CZ" sz="1500" i="1" dirty="0" smtClean="0"/>
              <a:t>Chemie pro III. ročník gymnázií</a:t>
            </a:r>
            <a:r>
              <a:rPr lang="cs-CZ" sz="1500" dirty="0" smtClean="0"/>
              <a:t>. 1. české </a:t>
            </a:r>
            <a:r>
              <a:rPr lang="cs-CZ" sz="1500" dirty="0" err="1" smtClean="0"/>
              <a:t>vyd</a:t>
            </a:r>
            <a:r>
              <a:rPr lang="cs-CZ" sz="1500" dirty="0" smtClean="0"/>
              <a:t>. Praha: SPN, 1986.</a:t>
            </a:r>
          </a:p>
          <a:p>
            <a:r>
              <a:rPr lang="cs-CZ" sz="1500" dirty="0" smtClean="0"/>
              <a:t>Kolář, K. a kol. </a:t>
            </a:r>
            <a:r>
              <a:rPr lang="cs-CZ" sz="1500" i="1" dirty="0" smtClean="0"/>
              <a:t>Chemie (organická a biochemie) II. pro gymnázia. </a:t>
            </a:r>
            <a:r>
              <a:rPr lang="cs-CZ" sz="1500" dirty="0" smtClean="0"/>
              <a:t>1. </a:t>
            </a:r>
            <a:r>
              <a:rPr lang="cs-CZ" sz="1500" dirty="0" err="1" smtClean="0"/>
              <a:t>vyd.Praha</a:t>
            </a:r>
            <a:r>
              <a:rPr lang="cs-CZ" sz="1500" dirty="0" smtClean="0"/>
              <a:t>: SPN, 1997</a:t>
            </a:r>
          </a:p>
          <a:p>
            <a:r>
              <a:rPr lang="cs-CZ" sz="1500" dirty="0" smtClean="0"/>
              <a:t>Svoboda, J., Kratochvíl, B. </a:t>
            </a:r>
            <a:r>
              <a:rPr lang="cs-CZ" sz="1500" i="1" dirty="0" smtClean="0"/>
              <a:t>Chemie pro střední školy 2b. </a:t>
            </a:r>
            <a:r>
              <a:rPr lang="cs-CZ" sz="1500" dirty="0" smtClean="0"/>
              <a:t>1.vyd. Praha: </a:t>
            </a:r>
            <a:r>
              <a:rPr lang="cs-CZ" sz="1500" dirty="0" err="1" smtClean="0"/>
              <a:t>Scientia</a:t>
            </a:r>
            <a:r>
              <a:rPr lang="cs-CZ" sz="1500" dirty="0" smtClean="0"/>
              <a:t>,</a:t>
            </a:r>
            <a:r>
              <a:rPr lang="cs-CZ" sz="1500" dirty="0" err="1" smtClean="0"/>
              <a:t>spol.sr.o</a:t>
            </a:r>
            <a:r>
              <a:rPr lang="cs-CZ" sz="1500" dirty="0" smtClean="0"/>
              <a:t>., pedagogické nakladatelství</a:t>
            </a:r>
          </a:p>
          <a:p>
            <a:r>
              <a:rPr lang="cs-CZ" sz="1500" dirty="0" err="1" smtClean="0"/>
              <a:t>Habermann</a:t>
            </a:r>
            <a:r>
              <a:rPr lang="cs-CZ" sz="1500" dirty="0" smtClean="0"/>
              <a:t> V.,Černý R., </a:t>
            </a:r>
            <a:r>
              <a:rPr lang="cs-CZ" sz="1500" dirty="0" err="1" smtClean="0"/>
              <a:t>Kotyza</a:t>
            </a:r>
            <a:r>
              <a:rPr lang="cs-CZ" sz="1500" dirty="0" smtClean="0"/>
              <a:t> J. </a:t>
            </a:r>
            <a:r>
              <a:rPr lang="cs-CZ" sz="1500" i="1" dirty="0" smtClean="0"/>
              <a:t>Přehled základů biochemie.dotisk.</a:t>
            </a:r>
            <a:r>
              <a:rPr lang="cs-CZ" sz="1500" dirty="0" smtClean="0"/>
              <a:t> Praha:Karolinum, 1993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1115</TotalTime>
  <Words>335</Words>
  <Application>Microsoft Office PowerPoint</Application>
  <PresentationFormat>Předvádění na obrazovce (4:3)</PresentationFormat>
  <Paragraphs>75</Paragraphs>
  <Slides>9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6" baseType="lpstr">
      <vt:lpstr>Arial</vt:lpstr>
      <vt:lpstr>Calibri</vt:lpstr>
      <vt:lpstr>Trebuchet MS</vt:lpstr>
      <vt:lpstr>Wingdings 2</vt:lpstr>
      <vt:lpstr>Motiv sady Office</vt:lpstr>
      <vt:lpstr>ACD/3D</vt:lpstr>
      <vt:lpstr>ChemSketch</vt:lpstr>
      <vt:lpstr>Bílkoviny - aminokyseliny</vt:lpstr>
      <vt:lpstr>  Složení bílkovin -aminokyseliny – stavební kameny bílkovin </vt:lpstr>
      <vt:lpstr>Optické izomery AK</vt:lpstr>
      <vt:lpstr>Aminokyseliny</vt:lpstr>
      <vt:lpstr> Proteinogenní AK: </vt:lpstr>
      <vt:lpstr>Prezentace aplikace PowerPoint</vt:lpstr>
      <vt:lpstr>Prezentace aplikace PowerPoint</vt:lpstr>
      <vt:lpstr>Vznik peptidů, peptidická vazba</vt:lpstr>
      <vt:lpstr>Literatura: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Bílkoviny</dc:title>
  <dc:creator>Jitky-PC</dc:creator>
  <cp:lastModifiedBy>Jitka</cp:lastModifiedBy>
  <cp:revision>203</cp:revision>
  <dcterms:created xsi:type="dcterms:W3CDTF">2011-08-23T06:30:23Z</dcterms:created>
  <dcterms:modified xsi:type="dcterms:W3CDTF">2020-11-27T18:48:47Z</dcterms:modified>
</cp:coreProperties>
</file>