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2" r:id="rId3"/>
    <p:sldId id="274" r:id="rId4"/>
    <p:sldId id="273" r:id="rId5"/>
    <p:sldId id="275" r:id="rId6"/>
    <p:sldId id="276" r:id="rId7"/>
    <p:sldId id="277" r:id="rId8"/>
    <p:sldId id="278" r:id="rId9"/>
    <p:sldId id="280"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66FF"/>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E3ACE3E-FF50-4E27-91D7-D65F8DF048C2}" type="datetimeFigureOut">
              <a:rPr lang="cs-CZ" smtClean="0"/>
              <a:pPr/>
              <a:t>1.1.2004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E3ACE3E-FF50-4E27-91D7-D65F8DF048C2}" type="datetimeFigureOut">
              <a:rPr lang="cs-CZ" smtClean="0"/>
              <a:pPr/>
              <a:t>1.1.2004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E3ACE3E-FF50-4E27-91D7-D65F8DF048C2}" type="datetimeFigureOut">
              <a:rPr lang="cs-CZ" smtClean="0"/>
              <a:pPr/>
              <a:t>1.1.2004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3ACE3E-FF50-4E27-91D7-D65F8DF048C2}" type="datetimeFigureOut">
              <a:rPr lang="cs-CZ" smtClean="0"/>
              <a:pPr/>
              <a:t>1.1.2004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3ACE3E-FF50-4E27-91D7-D65F8DF048C2}" type="datetimeFigureOut">
              <a:rPr lang="cs-CZ" smtClean="0"/>
              <a:pPr/>
              <a:t>1.1.2004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3ACE3E-FF50-4E27-91D7-D65F8DF048C2}" type="datetimeFigureOut">
              <a:rPr lang="cs-CZ" smtClean="0"/>
              <a:pPr/>
              <a:t>1.1.2004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61E684-36EC-408B-9ECF-81D1718DB95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ACE3E-FF50-4E27-91D7-D65F8DF048C2}" type="datetimeFigureOut">
              <a:rPr lang="cs-CZ" smtClean="0"/>
              <a:pPr/>
              <a:t>1.1.2004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1E684-36EC-408B-9ECF-81D1718DB95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357158" y="357166"/>
            <a:ext cx="4429156" cy="1071570"/>
          </a:xfrm>
          <a:solidFill>
            <a:srgbClr val="FFFFCC"/>
          </a:solidFill>
          <a:ln w="57150">
            <a:solidFill>
              <a:schemeClr val="tx1"/>
            </a:solidFill>
          </a:ln>
        </p:spPr>
        <p:txBody>
          <a:bodyPr/>
          <a:lstStyle/>
          <a:p>
            <a:r>
              <a:rPr lang="cs-CZ" dirty="0" smtClean="0"/>
              <a:t> Steroidy</a:t>
            </a:r>
            <a:endParaRPr lang="cs-CZ" dirty="0"/>
          </a:p>
        </p:txBody>
      </p:sp>
      <p:sp>
        <p:nvSpPr>
          <p:cNvPr id="5" name="Zástupný symbol pro obsah 4"/>
          <p:cNvSpPr>
            <a:spLocks noGrp="1"/>
          </p:cNvSpPr>
          <p:nvPr>
            <p:ph idx="4294967295"/>
          </p:nvPr>
        </p:nvSpPr>
        <p:spPr>
          <a:xfrm>
            <a:off x="142844" y="1643049"/>
            <a:ext cx="6929486" cy="2143141"/>
          </a:xfrm>
          <a:solidFill>
            <a:srgbClr val="FFCCFF"/>
          </a:solidFill>
          <a:ln w="57150">
            <a:solidFill>
              <a:schemeClr val="tx2">
                <a:lumMod val="60000"/>
                <a:lumOff val="40000"/>
              </a:schemeClr>
            </a:solidFill>
          </a:ln>
        </p:spPr>
        <p:txBody>
          <a:bodyPr>
            <a:normAutofit/>
          </a:bodyPr>
          <a:lstStyle/>
          <a:p>
            <a:r>
              <a:rPr lang="cs-CZ" sz="2100" dirty="0" smtClean="0"/>
              <a:t>Fyziologicky velmi účinné látky – </a:t>
            </a:r>
            <a:r>
              <a:rPr lang="cs-CZ" sz="2100" b="1" dirty="0" smtClean="0"/>
              <a:t>vitaminy</a:t>
            </a:r>
            <a:r>
              <a:rPr lang="cs-CZ" sz="2100" dirty="0" smtClean="0"/>
              <a:t>, </a:t>
            </a:r>
            <a:r>
              <a:rPr lang="cs-CZ" sz="2100" b="1" dirty="0" smtClean="0"/>
              <a:t>hormony</a:t>
            </a:r>
            <a:r>
              <a:rPr lang="cs-CZ" sz="2100" dirty="0" smtClean="0"/>
              <a:t>, </a:t>
            </a:r>
            <a:r>
              <a:rPr lang="cs-CZ" sz="2100" b="1" dirty="0" smtClean="0"/>
              <a:t>alkaloidy</a:t>
            </a:r>
          </a:p>
          <a:p>
            <a:r>
              <a:rPr lang="cs-CZ" sz="2100" dirty="0" smtClean="0"/>
              <a:t>Strukturním základem je </a:t>
            </a:r>
            <a:r>
              <a:rPr lang="cs-CZ" sz="2100" b="1" dirty="0" err="1" smtClean="0">
                <a:solidFill>
                  <a:srgbClr val="FF0000"/>
                </a:solidFill>
              </a:rPr>
              <a:t>steran</a:t>
            </a:r>
            <a:r>
              <a:rPr lang="cs-CZ" sz="2100" b="1" dirty="0" smtClean="0">
                <a:solidFill>
                  <a:srgbClr val="FF0000"/>
                </a:solidFill>
              </a:rPr>
              <a:t> </a:t>
            </a:r>
            <a:r>
              <a:rPr lang="cs-CZ" sz="2100" dirty="0" smtClean="0"/>
              <a:t>– </a:t>
            </a:r>
            <a:r>
              <a:rPr lang="cs-CZ" sz="2100" dirty="0" err="1" smtClean="0"/>
              <a:t>cyklopentanoperhydrofenanthren</a:t>
            </a:r>
            <a:endParaRPr lang="cs-CZ" sz="2100" dirty="0" smtClean="0"/>
          </a:p>
          <a:p>
            <a:r>
              <a:rPr lang="cs-CZ" sz="2100" dirty="0" smtClean="0"/>
              <a:t>Z </a:t>
            </a:r>
            <a:r>
              <a:rPr lang="cs-CZ" sz="2100" dirty="0" smtClean="0"/>
              <a:t>chemického hlediska – alkoholy,aldehydy, ketony, karboxylové kyseliny</a:t>
            </a:r>
          </a:p>
          <a:p>
            <a:endParaRPr lang="cs-CZ" dirty="0"/>
          </a:p>
        </p:txBody>
      </p:sp>
      <p:graphicFrame>
        <p:nvGraphicFramePr>
          <p:cNvPr id="5122" name="Object 2"/>
          <p:cNvGraphicFramePr>
            <a:graphicFrameLocks noChangeAspect="1"/>
          </p:cNvGraphicFramePr>
          <p:nvPr/>
        </p:nvGraphicFramePr>
        <p:xfrm>
          <a:off x="357158" y="4286256"/>
          <a:ext cx="2695917" cy="1619255"/>
        </p:xfrm>
        <a:graphic>
          <a:graphicData uri="http://schemas.openxmlformats.org/presentationml/2006/ole">
            <p:oleObj spid="_x0000_s5122" name="ChemSketch" r:id="rId3" imgW="1505880" imgH="905400" progId="ACD.ChemSketch.20">
              <p:embed/>
            </p:oleObj>
          </a:graphicData>
        </a:graphic>
      </p:graphicFrame>
      <p:graphicFrame>
        <p:nvGraphicFramePr>
          <p:cNvPr id="5123" name="Object 3"/>
          <p:cNvGraphicFramePr>
            <a:graphicFrameLocks noChangeAspect="1"/>
          </p:cNvGraphicFramePr>
          <p:nvPr/>
        </p:nvGraphicFramePr>
        <p:xfrm>
          <a:off x="5143504" y="4248092"/>
          <a:ext cx="2149479" cy="1560580"/>
        </p:xfrm>
        <a:graphic>
          <a:graphicData uri="http://schemas.openxmlformats.org/presentationml/2006/ole">
            <p:oleObj spid="_x0000_s5123" name="ChemSketch" r:id="rId4" imgW="1505880" imgH="1094400" progId="ACD.ChemSketch.20">
              <p:embed/>
            </p:oleObj>
          </a:graphicData>
        </a:graphic>
      </p:graphicFrame>
      <p:sp>
        <p:nvSpPr>
          <p:cNvPr id="6" name="TextovéPole 5"/>
          <p:cNvSpPr txBox="1"/>
          <p:nvPr/>
        </p:nvSpPr>
        <p:spPr>
          <a:xfrm>
            <a:off x="1214414" y="6143644"/>
            <a:ext cx="769570" cy="369332"/>
          </a:xfrm>
          <a:prstGeom prst="rect">
            <a:avLst/>
          </a:prstGeom>
          <a:noFill/>
        </p:spPr>
        <p:txBody>
          <a:bodyPr wrap="none" rtlCol="0">
            <a:spAutoFit/>
          </a:bodyPr>
          <a:lstStyle/>
          <a:p>
            <a:r>
              <a:rPr lang="cs-CZ" dirty="0" err="1" smtClean="0"/>
              <a:t>steran</a:t>
            </a:r>
            <a:endParaRPr lang="cs-CZ" dirty="0"/>
          </a:p>
        </p:txBody>
      </p:sp>
      <p:sp>
        <p:nvSpPr>
          <p:cNvPr id="7" name="TextovéPole 6"/>
          <p:cNvSpPr txBox="1"/>
          <p:nvPr/>
        </p:nvSpPr>
        <p:spPr>
          <a:xfrm>
            <a:off x="5857884" y="6143644"/>
            <a:ext cx="811441" cy="369332"/>
          </a:xfrm>
          <a:prstGeom prst="rect">
            <a:avLst/>
          </a:prstGeom>
          <a:noFill/>
        </p:spPr>
        <p:txBody>
          <a:bodyPr wrap="none" rtlCol="0">
            <a:spAutoFit/>
          </a:bodyPr>
          <a:lstStyle/>
          <a:p>
            <a:r>
              <a:rPr lang="cs-CZ" dirty="0" err="1" smtClean="0"/>
              <a:t>cholan</a:t>
            </a:r>
            <a:endParaRPr lang="cs-CZ" dirty="0"/>
          </a:p>
        </p:txBody>
      </p:sp>
      <p:graphicFrame>
        <p:nvGraphicFramePr>
          <p:cNvPr id="5124" name="Object 4"/>
          <p:cNvGraphicFramePr>
            <a:graphicFrameLocks noChangeAspect="1"/>
          </p:cNvGraphicFramePr>
          <p:nvPr/>
        </p:nvGraphicFramePr>
        <p:xfrm>
          <a:off x="2928926" y="5000636"/>
          <a:ext cx="1746250" cy="1311275"/>
        </p:xfrm>
        <a:graphic>
          <a:graphicData uri="http://schemas.openxmlformats.org/presentationml/2006/ole">
            <p:oleObj spid="_x0000_s5124" name="ChemSketch" r:id="rId5" imgW="1746360" imgH="1310760" progId="ACD.ChemSketch.20">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blinds(horizontal)">
                                      <p:cBhvr>
                                        <p:cTn id="17" dur="500"/>
                                        <p:tgtEl>
                                          <p:spTgt spid="51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linds(horizont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solidFill>
            <a:srgbClr val="FFFFCC"/>
          </a:solidFill>
          <a:ln w="57150">
            <a:solidFill>
              <a:schemeClr val="tx2">
                <a:lumMod val="60000"/>
                <a:lumOff val="40000"/>
              </a:schemeClr>
            </a:solidFill>
          </a:ln>
        </p:spPr>
        <p:txBody>
          <a:bodyPr/>
          <a:lstStyle/>
          <a:p>
            <a:r>
              <a:rPr lang="cs-CZ" dirty="0" smtClean="0"/>
              <a:t>Biosyntéza steroidů – přes </a:t>
            </a:r>
            <a:r>
              <a:rPr lang="cs-CZ" dirty="0" err="1" smtClean="0"/>
              <a:t>triterpenický</a:t>
            </a:r>
            <a:r>
              <a:rPr lang="cs-CZ" dirty="0" smtClean="0"/>
              <a:t> </a:t>
            </a:r>
            <a:r>
              <a:rPr lang="cs-CZ" dirty="0" err="1" smtClean="0"/>
              <a:t>skvalen</a:t>
            </a:r>
            <a:r>
              <a:rPr lang="cs-CZ" dirty="0" smtClean="0"/>
              <a:t> </a:t>
            </a:r>
          </a:p>
          <a:p>
            <a:r>
              <a:rPr lang="cs-CZ" dirty="0" smtClean="0"/>
              <a:t>Podle výskytu a fyziologického účinku je dělíme na:  steroly,</a:t>
            </a:r>
          </a:p>
          <a:p>
            <a:pPr>
              <a:buNone/>
            </a:pPr>
            <a:r>
              <a:rPr lang="cs-CZ" dirty="0"/>
              <a:t> </a:t>
            </a:r>
            <a:r>
              <a:rPr lang="cs-CZ" dirty="0" smtClean="0"/>
              <a:t>                        steroidní hormony,</a:t>
            </a:r>
          </a:p>
          <a:p>
            <a:pPr>
              <a:buNone/>
            </a:pPr>
            <a:r>
              <a:rPr lang="cs-CZ" dirty="0"/>
              <a:t> </a:t>
            </a:r>
            <a:r>
              <a:rPr lang="cs-CZ" dirty="0" smtClean="0"/>
              <a:t>                        žlučové kyseliny,</a:t>
            </a:r>
          </a:p>
          <a:p>
            <a:pPr>
              <a:buNone/>
            </a:pPr>
            <a:r>
              <a:rPr lang="cs-CZ" dirty="0" smtClean="0"/>
              <a:t>                         steroidní glykosidy</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1428728" y="285728"/>
            <a:ext cx="5715008" cy="892194"/>
          </a:xfrm>
          <a:solidFill>
            <a:srgbClr val="FFFFCC"/>
          </a:solidFill>
          <a:ln w="57150">
            <a:solidFill>
              <a:schemeClr val="tx1"/>
            </a:solidFill>
          </a:ln>
        </p:spPr>
        <p:txBody>
          <a:bodyPr/>
          <a:lstStyle/>
          <a:p>
            <a:r>
              <a:rPr lang="cs-CZ" dirty="0" smtClean="0"/>
              <a:t>Cholesterol</a:t>
            </a:r>
            <a:endParaRPr lang="cs-CZ" dirty="0"/>
          </a:p>
        </p:txBody>
      </p:sp>
      <p:graphicFrame>
        <p:nvGraphicFramePr>
          <p:cNvPr id="6146" name="Object 2"/>
          <p:cNvGraphicFramePr>
            <a:graphicFrameLocks noChangeAspect="1"/>
          </p:cNvGraphicFramePr>
          <p:nvPr/>
        </p:nvGraphicFramePr>
        <p:xfrm>
          <a:off x="0" y="1571612"/>
          <a:ext cx="4320032" cy="2000264"/>
        </p:xfrm>
        <a:graphic>
          <a:graphicData uri="http://schemas.openxmlformats.org/presentationml/2006/ole">
            <p:oleObj spid="_x0000_s6146" name="ChemSketch" r:id="rId3" imgW="3048120" imgH="1411200" progId="ACD.ChemSketch.20">
              <p:embed/>
            </p:oleObj>
          </a:graphicData>
        </a:graphic>
      </p:graphicFrame>
      <p:graphicFrame>
        <p:nvGraphicFramePr>
          <p:cNvPr id="6147" name="Object 3"/>
          <p:cNvGraphicFramePr>
            <a:graphicFrameLocks noChangeAspect="1"/>
          </p:cNvGraphicFramePr>
          <p:nvPr/>
        </p:nvGraphicFramePr>
        <p:xfrm>
          <a:off x="4786314" y="1428736"/>
          <a:ext cx="3826824" cy="2144801"/>
        </p:xfrm>
        <a:graphic>
          <a:graphicData uri="http://schemas.openxmlformats.org/presentationml/2006/ole">
            <p:oleObj spid="_x0000_s6147" name="ChemSketch" r:id="rId4" imgW="2730960" imgH="1530000" progId="ACD.ChemSketch.20">
              <p:embed/>
            </p:oleObj>
          </a:graphicData>
        </a:graphic>
      </p:graphicFrame>
      <p:graphicFrame>
        <p:nvGraphicFramePr>
          <p:cNvPr id="6148" name="Object 4"/>
          <p:cNvGraphicFramePr>
            <a:graphicFrameLocks noChangeAspect="1"/>
          </p:cNvGraphicFramePr>
          <p:nvPr/>
        </p:nvGraphicFramePr>
        <p:xfrm>
          <a:off x="2643174" y="4000504"/>
          <a:ext cx="3357562" cy="2386012"/>
        </p:xfrm>
        <a:graphic>
          <a:graphicData uri="http://schemas.openxmlformats.org/presentationml/2006/ole">
            <p:oleObj spid="_x0000_s6148" name="ACD/3D" r:id="rId5" imgW="5106113" imgH="3629532" progId="ACD.3D">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43174" y="285728"/>
            <a:ext cx="3714776" cy="714372"/>
          </a:xfrm>
          <a:ln w="57150">
            <a:solidFill>
              <a:schemeClr val="tx1"/>
            </a:solidFill>
          </a:ln>
        </p:spPr>
        <p:txBody>
          <a:bodyPr>
            <a:normAutofit fontScale="90000"/>
          </a:bodyPr>
          <a:lstStyle/>
          <a:p>
            <a:r>
              <a:rPr lang="cs-CZ" dirty="0" smtClean="0"/>
              <a:t> Steroly</a:t>
            </a:r>
            <a:endParaRPr lang="cs-CZ" dirty="0"/>
          </a:p>
        </p:txBody>
      </p:sp>
      <p:sp>
        <p:nvSpPr>
          <p:cNvPr id="4" name="Zástupný symbol pro text 3"/>
          <p:cNvSpPr>
            <a:spLocks noGrp="1"/>
          </p:cNvSpPr>
          <p:nvPr>
            <p:ph type="body" idx="1"/>
          </p:nvPr>
        </p:nvSpPr>
        <p:spPr>
          <a:xfrm>
            <a:off x="1071538" y="785794"/>
            <a:ext cx="1757346" cy="674701"/>
          </a:xfrm>
          <a:ln w="57150">
            <a:solidFill>
              <a:schemeClr val="tx2">
                <a:lumMod val="60000"/>
                <a:lumOff val="40000"/>
              </a:schemeClr>
            </a:solidFill>
          </a:ln>
        </p:spPr>
        <p:txBody>
          <a:bodyPr/>
          <a:lstStyle/>
          <a:p>
            <a:r>
              <a:rPr lang="cs-CZ" dirty="0" smtClean="0"/>
              <a:t>Zoosteroly</a:t>
            </a:r>
            <a:endParaRPr lang="cs-CZ" dirty="0"/>
          </a:p>
        </p:txBody>
      </p:sp>
      <p:sp>
        <p:nvSpPr>
          <p:cNvPr id="3" name="Zástupný symbol pro obsah 2"/>
          <p:cNvSpPr>
            <a:spLocks noGrp="1"/>
          </p:cNvSpPr>
          <p:nvPr>
            <p:ph sz="half" idx="2"/>
          </p:nvPr>
        </p:nvSpPr>
        <p:spPr>
          <a:xfrm>
            <a:off x="500034" y="1928802"/>
            <a:ext cx="8215370" cy="3808412"/>
          </a:xfrm>
          <a:ln w="57150">
            <a:solidFill>
              <a:schemeClr val="tx2">
                <a:lumMod val="60000"/>
                <a:lumOff val="40000"/>
              </a:schemeClr>
            </a:solidFill>
          </a:ln>
        </p:spPr>
        <p:txBody>
          <a:bodyPr>
            <a:normAutofit fontScale="70000" lnSpcReduction="20000"/>
          </a:bodyPr>
          <a:lstStyle/>
          <a:p>
            <a:r>
              <a:rPr lang="cs-CZ" sz="2000" dirty="0"/>
              <a:t>p</a:t>
            </a:r>
            <a:r>
              <a:rPr lang="cs-CZ" sz="2000" dirty="0" smtClean="0"/>
              <a:t>oprvé izolovaný ze </a:t>
            </a:r>
            <a:r>
              <a:rPr lang="cs-CZ" sz="2000" dirty="0" smtClean="0">
                <a:solidFill>
                  <a:srgbClr val="FF0000"/>
                </a:solidFill>
              </a:rPr>
              <a:t>žluče </a:t>
            </a:r>
            <a:r>
              <a:rPr lang="cs-CZ" sz="2000" dirty="0" smtClean="0"/>
              <a:t>(</a:t>
            </a:r>
            <a:r>
              <a:rPr lang="cs-CZ" sz="2000" dirty="0" err="1" smtClean="0"/>
              <a:t>chole</a:t>
            </a:r>
            <a:r>
              <a:rPr lang="cs-CZ" sz="2000" dirty="0" smtClean="0"/>
              <a:t>)</a:t>
            </a:r>
          </a:p>
          <a:p>
            <a:r>
              <a:rPr lang="cs-CZ" sz="2000" dirty="0" smtClean="0"/>
              <a:t>Je to nejdůležitější steroidní látka v našem těle. Je základní strukturní součástí membrán všech buněk a je výchozí látkou pro syntézu ostatních steroidních látek.</a:t>
            </a:r>
            <a:endParaRPr lang="cs-CZ" sz="2000" dirty="0" smtClean="0"/>
          </a:p>
          <a:p>
            <a:r>
              <a:rPr lang="cs-CZ" sz="2000" dirty="0" smtClean="0"/>
              <a:t> v živočišných tkáních -  </a:t>
            </a:r>
            <a:r>
              <a:rPr lang="cs-CZ" sz="2000" b="1" dirty="0" smtClean="0"/>
              <a:t>mozek, mícha </a:t>
            </a:r>
            <a:r>
              <a:rPr lang="cs-CZ" sz="2000" dirty="0" smtClean="0"/>
              <a:t>obratlovců, téměř  čistá forma -  </a:t>
            </a:r>
            <a:r>
              <a:rPr lang="cs-CZ" sz="2000" b="1" dirty="0" smtClean="0"/>
              <a:t>žlučové</a:t>
            </a:r>
            <a:r>
              <a:rPr lang="cs-CZ" sz="2000" dirty="0" smtClean="0"/>
              <a:t> </a:t>
            </a:r>
            <a:r>
              <a:rPr lang="cs-CZ" sz="2000" b="1" dirty="0" smtClean="0"/>
              <a:t>kameny</a:t>
            </a:r>
          </a:p>
          <a:p>
            <a:r>
              <a:rPr lang="cs-CZ" sz="2000" dirty="0" smtClean="0"/>
              <a:t>vstřebává se z potravy v </a:t>
            </a:r>
            <a:r>
              <a:rPr lang="cs-CZ" sz="2000" b="1" dirty="0" smtClean="0"/>
              <a:t>tenkém střevě</a:t>
            </a:r>
            <a:r>
              <a:rPr lang="cs-CZ" sz="2000" dirty="0" smtClean="0"/>
              <a:t>, ale větší podíl se syntetizuje v </a:t>
            </a:r>
            <a:r>
              <a:rPr lang="cs-CZ" sz="2000" b="1" dirty="0" smtClean="0"/>
              <a:t>játrech</a:t>
            </a:r>
            <a:r>
              <a:rPr lang="cs-CZ" sz="2000" dirty="0" smtClean="0"/>
              <a:t>. </a:t>
            </a:r>
            <a:r>
              <a:rPr lang="cs-CZ" sz="2000" dirty="0" smtClean="0"/>
              <a:t>V krvi je hladina cholesterolu udržována v blízkosti 5 </a:t>
            </a:r>
            <a:r>
              <a:rPr lang="cs-CZ" sz="2000" dirty="0" err="1" smtClean="0"/>
              <a:t>mmol</a:t>
            </a:r>
            <a:r>
              <a:rPr lang="cs-CZ" sz="2000" dirty="0" smtClean="0"/>
              <a:t>/l, ale s věkem se postupně hladina zvyšuje.Cholesterol </a:t>
            </a:r>
            <a:r>
              <a:rPr lang="cs-CZ" sz="2000" dirty="0" smtClean="0"/>
              <a:t>je přenášen lipoproteinem s malou hustotou( </a:t>
            </a:r>
            <a:r>
              <a:rPr lang="cs-CZ" sz="2000" dirty="0" err="1" smtClean="0"/>
              <a:t>low</a:t>
            </a:r>
            <a:r>
              <a:rPr lang="cs-CZ" sz="2000" dirty="0" smtClean="0"/>
              <a:t> </a:t>
            </a:r>
            <a:r>
              <a:rPr lang="cs-CZ" sz="2000" dirty="0" err="1" smtClean="0"/>
              <a:t>density</a:t>
            </a:r>
            <a:r>
              <a:rPr lang="cs-CZ" sz="2000" dirty="0" smtClean="0"/>
              <a:t> lipoprotein - </a:t>
            </a:r>
            <a:r>
              <a:rPr lang="cs-CZ" sz="2000" b="1" dirty="0" smtClean="0"/>
              <a:t>LDL</a:t>
            </a:r>
            <a:r>
              <a:rPr lang="cs-CZ" sz="2000" dirty="0" smtClean="0"/>
              <a:t> </a:t>
            </a:r>
            <a:r>
              <a:rPr lang="cs-CZ" sz="2000" dirty="0" smtClean="0"/>
              <a:t>). </a:t>
            </a:r>
            <a:r>
              <a:rPr lang="cs-CZ" sz="2000" b="1" dirty="0" smtClean="0"/>
              <a:t>HDL</a:t>
            </a:r>
            <a:r>
              <a:rPr lang="cs-CZ" sz="2000" dirty="0" smtClean="0"/>
              <a:t> cholesterol je </a:t>
            </a:r>
            <a:r>
              <a:rPr lang="cs-CZ" sz="2000" dirty="0" err="1" smtClean="0"/>
              <a:t>vysokohustotní</a:t>
            </a:r>
            <a:r>
              <a:rPr lang="cs-CZ" sz="2000" dirty="0" smtClean="0"/>
              <a:t> a je zastoupen přibližně jednou třetinou celkového zastoupení cholesterolu v organismu. Velmi rychle </a:t>
            </a:r>
            <a:r>
              <a:rPr lang="cs-CZ" sz="2000" dirty="0" err="1" smtClean="0"/>
              <a:t>metabolisuje</a:t>
            </a:r>
            <a:r>
              <a:rPr lang="cs-CZ" sz="2000" dirty="0" smtClean="0"/>
              <a:t> a podílí se na odstraňování přebytečného LDL cholesterolu</a:t>
            </a:r>
            <a:r>
              <a:rPr lang="cs-CZ" sz="2000" dirty="0" smtClean="0"/>
              <a:t>.</a:t>
            </a:r>
          </a:p>
          <a:p>
            <a:r>
              <a:rPr lang="cs-CZ" sz="2000" dirty="0" smtClean="0"/>
              <a:t>Cholesterol obsažený v potravě je částečně vstřebáván spolu stuky, větší část je degradována střevními bakteriemi. Cholesterol je částečně vylučován žlučí jako takový, může vykrystalizovat ve žlučníku jako žlučníkové konkrementy. Podstatná část cholesterolu je zpracována na žlučové kyseliny(hlavní produkt metabolismu steroidních látek).Ukládání cholesterolu v cévních stěnách je průvodním znakem </a:t>
            </a:r>
            <a:r>
              <a:rPr lang="cs-CZ" sz="2000" dirty="0" err="1" smtClean="0"/>
              <a:t>aterosklerozy</a:t>
            </a:r>
            <a:r>
              <a:rPr lang="cs-CZ" sz="2000" dirty="0" smtClean="0"/>
              <a:t>( zúžení cévy až ucpání cévy vyživující srdce – infarkt myokardu).</a:t>
            </a:r>
            <a:endParaRPr lang="cs-CZ" sz="2000" dirty="0" smtClean="0"/>
          </a:p>
          <a:p>
            <a:r>
              <a:rPr lang="cs-CZ" sz="2000" dirty="0" smtClean="0"/>
              <a:t>základem pro syntézu dalších látek - žlučových kyselin, steroidních hormonů, </a:t>
            </a:r>
            <a:endParaRPr lang="cs-CZ" sz="2000" dirty="0" smtClean="0"/>
          </a:p>
          <a:p>
            <a:pPr>
              <a:buNone/>
            </a:pPr>
            <a:r>
              <a:rPr lang="cs-CZ" sz="2000" dirty="0" smtClean="0"/>
              <a:t> </a:t>
            </a:r>
            <a:r>
              <a:rPr lang="cs-CZ" sz="2000" dirty="0" smtClean="0"/>
              <a:t>      </a:t>
            </a:r>
            <a:r>
              <a:rPr lang="cs-CZ" sz="2000" dirty="0" smtClean="0"/>
              <a:t>7-</a:t>
            </a:r>
            <a:r>
              <a:rPr lang="cs-CZ" sz="2000" dirty="0" err="1" smtClean="0"/>
              <a:t>dehydrocholesterolu</a:t>
            </a:r>
            <a:r>
              <a:rPr lang="cs-CZ" sz="2000" dirty="0" smtClean="0"/>
              <a:t>, který působením UV záření na pokožku přechází na vitamín D3.</a:t>
            </a:r>
            <a:endParaRPr lang="cs-CZ" sz="2000" dirty="0" smtClean="0"/>
          </a:p>
          <a:p>
            <a:pPr>
              <a:buNone/>
            </a:pPr>
            <a:endParaRPr lang="cs-CZ" sz="2000" b="1" dirty="0" smtClean="0"/>
          </a:p>
          <a:p>
            <a:pPr>
              <a:buNone/>
            </a:pPr>
            <a:endParaRPr lang="cs-CZ" sz="2000" dirty="0"/>
          </a:p>
        </p:txBody>
      </p:sp>
      <p:sp>
        <p:nvSpPr>
          <p:cNvPr id="7" name="TextovéPole 6"/>
          <p:cNvSpPr txBox="1"/>
          <p:nvPr/>
        </p:nvSpPr>
        <p:spPr>
          <a:xfrm>
            <a:off x="3714744" y="1428736"/>
            <a:ext cx="1248290" cy="369332"/>
          </a:xfrm>
          <a:prstGeom prst="rect">
            <a:avLst/>
          </a:prstGeom>
          <a:solidFill>
            <a:srgbClr val="FFFFCC"/>
          </a:solidFill>
          <a:ln w="57150">
            <a:solidFill>
              <a:schemeClr val="tx2">
                <a:lumMod val="60000"/>
                <a:lumOff val="40000"/>
              </a:schemeClr>
            </a:solidFill>
          </a:ln>
        </p:spPr>
        <p:txBody>
          <a:bodyPr wrap="none" rtlCol="0">
            <a:spAutoFit/>
          </a:bodyPr>
          <a:lstStyle/>
          <a:p>
            <a:r>
              <a:rPr lang="cs-CZ" dirty="0" smtClean="0"/>
              <a:t>Cholesterol</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00232" y="428604"/>
            <a:ext cx="5214974" cy="928694"/>
          </a:xfrm>
          <a:ln w="57150">
            <a:solidFill>
              <a:schemeClr val="tx2">
                <a:lumMod val="60000"/>
                <a:lumOff val="40000"/>
              </a:schemeClr>
            </a:solidFill>
          </a:ln>
        </p:spPr>
        <p:txBody>
          <a:bodyPr>
            <a:normAutofit fontScale="90000"/>
          </a:bodyPr>
          <a:lstStyle/>
          <a:p>
            <a:r>
              <a:rPr lang="cs-CZ" sz="3200" dirty="0" err="1" smtClean="0"/>
              <a:t>Fytosteroly</a:t>
            </a:r>
            <a:r>
              <a:rPr lang="cs-CZ" sz="3200" dirty="0" smtClean="0"/>
              <a:t/>
            </a:r>
            <a:br>
              <a:rPr lang="cs-CZ" sz="3200" dirty="0" smtClean="0"/>
            </a:br>
            <a:r>
              <a:rPr lang="cs-CZ" sz="3200" dirty="0" smtClean="0"/>
              <a:t> </a:t>
            </a:r>
            <a:r>
              <a:rPr lang="cs-CZ" sz="3200" dirty="0" smtClean="0"/>
              <a:t>- steroly rostlinného původu</a:t>
            </a:r>
            <a:endParaRPr lang="cs-CZ" sz="3200" dirty="0"/>
          </a:p>
        </p:txBody>
      </p:sp>
      <p:sp>
        <p:nvSpPr>
          <p:cNvPr id="3" name="Zástupný symbol pro obsah 2"/>
          <p:cNvSpPr>
            <a:spLocks noGrp="1"/>
          </p:cNvSpPr>
          <p:nvPr>
            <p:ph idx="1"/>
          </p:nvPr>
        </p:nvSpPr>
        <p:spPr>
          <a:xfrm>
            <a:off x="571472" y="2357430"/>
            <a:ext cx="7829576" cy="714380"/>
          </a:xfrm>
          <a:solidFill>
            <a:srgbClr val="FFFFCC"/>
          </a:solidFill>
          <a:ln w="57150">
            <a:solidFill>
              <a:schemeClr val="tx1"/>
            </a:solidFill>
          </a:ln>
        </p:spPr>
        <p:txBody>
          <a:bodyPr>
            <a:normAutofit fontScale="77500" lnSpcReduction="20000"/>
          </a:bodyPr>
          <a:lstStyle/>
          <a:p>
            <a:r>
              <a:rPr lang="cs-CZ" sz="1800" b="1" dirty="0" smtClean="0"/>
              <a:t>ergosterol</a:t>
            </a:r>
            <a:r>
              <a:rPr lang="cs-CZ" sz="1800" dirty="0" smtClean="0"/>
              <a:t> – ve velkém množství v kvasnicích</a:t>
            </a:r>
          </a:p>
          <a:p>
            <a:r>
              <a:rPr lang="cs-CZ" sz="1800" dirty="0" smtClean="0"/>
              <a:t> působením UV záření - vitamin </a:t>
            </a:r>
            <a:r>
              <a:rPr lang="cs-CZ" sz="1800" b="1" dirty="0" smtClean="0"/>
              <a:t>D</a:t>
            </a:r>
            <a:r>
              <a:rPr lang="cs-CZ" sz="1800" b="1" baseline="-25000" dirty="0" smtClean="0"/>
              <a:t>2</a:t>
            </a:r>
            <a:r>
              <a:rPr lang="cs-CZ" sz="1800" baseline="-25000" dirty="0" smtClean="0"/>
              <a:t> </a:t>
            </a:r>
            <a:r>
              <a:rPr lang="cs-CZ" sz="1800" baseline="-25000" dirty="0" smtClean="0"/>
              <a:t>.</a:t>
            </a:r>
            <a:endParaRPr lang="cs-CZ" sz="1800" dirty="0" smtClean="0"/>
          </a:p>
          <a:p>
            <a:pPr>
              <a:buNone/>
            </a:pPr>
            <a:r>
              <a:rPr lang="cs-CZ" sz="1800" baseline="-25000" dirty="0" smtClean="0"/>
              <a:t> </a:t>
            </a:r>
            <a:endParaRPr lang="cs-CZ" sz="1800" dirty="0"/>
          </a:p>
        </p:txBody>
      </p:sp>
      <p:sp>
        <p:nvSpPr>
          <p:cNvPr id="4" name="TextovéPole 3"/>
          <p:cNvSpPr txBox="1"/>
          <p:nvPr/>
        </p:nvSpPr>
        <p:spPr>
          <a:xfrm>
            <a:off x="3357554" y="1714488"/>
            <a:ext cx="2000264" cy="461665"/>
          </a:xfrm>
          <a:prstGeom prst="rect">
            <a:avLst/>
          </a:prstGeom>
          <a:solidFill>
            <a:srgbClr val="FFFFCC"/>
          </a:solidFill>
          <a:ln w="57150">
            <a:solidFill>
              <a:schemeClr val="tx2">
                <a:lumMod val="60000"/>
                <a:lumOff val="40000"/>
              </a:schemeClr>
            </a:solidFill>
          </a:ln>
        </p:spPr>
        <p:txBody>
          <a:bodyPr wrap="square" rtlCol="0">
            <a:spAutoFit/>
          </a:bodyPr>
          <a:lstStyle/>
          <a:p>
            <a:r>
              <a:rPr lang="cs-CZ" sz="2400" dirty="0" smtClean="0"/>
              <a:t>Ergosterol</a:t>
            </a:r>
            <a:endParaRPr lang="cs-CZ" sz="2400"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0481" name="Object 1"/>
          <p:cNvGraphicFramePr>
            <a:graphicFrameLocks noChangeAspect="1"/>
          </p:cNvGraphicFramePr>
          <p:nvPr/>
        </p:nvGraphicFramePr>
        <p:xfrm>
          <a:off x="2786050" y="3357562"/>
          <a:ext cx="2928926" cy="2885489"/>
        </p:xfrm>
        <a:graphic>
          <a:graphicData uri="http://schemas.openxmlformats.org/presentationml/2006/ole">
            <p:oleObj spid="_x0000_s20481" name="ACD/3D" r:id="rId3" imgW="4495238" imgH="4428571" progId="ACD.3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idx="4294967295"/>
          </p:nvPr>
        </p:nvSpPr>
        <p:spPr>
          <a:xfrm>
            <a:off x="1142976" y="428604"/>
            <a:ext cx="5572164" cy="1035070"/>
          </a:xfrm>
          <a:solidFill>
            <a:srgbClr val="FFFFCC"/>
          </a:solidFill>
          <a:ln w="57150">
            <a:solidFill>
              <a:schemeClr val="tx2">
                <a:lumMod val="60000"/>
                <a:lumOff val="40000"/>
              </a:schemeClr>
            </a:solidFill>
          </a:ln>
        </p:spPr>
        <p:txBody>
          <a:bodyPr/>
          <a:lstStyle/>
          <a:p>
            <a:r>
              <a:rPr lang="cs-CZ" dirty="0" smtClean="0"/>
              <a:t>Steroidní hormony</a:t>
            </a:r>
            <a:endParaRPr lang="cs-CZ" dirty="0"/>
          </a:p>
        </p:txBody>
      </p:sp>
      <p:sp>
        <p:nvSpPr>
          <p:cNvPr id="5" name="Zástupný symbol pro obsah 4"/>
          <p:cNvSpPr>
            <a:spLocks noGrp="1"/>
          </p:cNvSpPr>
          <p:nvPr>
            <p:ph idx="4294967295"/>
          </p:nvPr>
        </p:nvSpPr>
        <p:spPr>
          <a:xfrm>
            <a:off x="500034" y="1571612"/>
            <a:ext cx="7572428" cy="5072074"/>
          </a:xfrm>
          <a:solidFill>
            <a:schemeClr val="accent2">
              <a:lumMod val="20000"/>
              <a:lumOff val="80000"/>
            </a:schemeClr>
          </a:solidFill>
          <a:ln w="57150">
            <a:solidFill>
              <a:schemeClr val="tx1"/>
            </a:solidFill>
          </a:ln>
        </p:spPr>
        <p:txBody>
          <a:bodyPr/>
          <a:lstStyle/>
          <a:p>
            <a:r>
              <a:rPr lang="cs-CZ" dirty="0" smtClean="0"/>
              <a:t>Pohlavní: mužské a ženské pohlavní hormony</a:t>
            </a:r>
            <a:endParaRPr lang="cs-CZ" dirty="0"/>
          </a:p>
        </p:txBody>
      </p:sp>
      <p:sp>
        <p:nvSpPr>
          <p:cNvPr id="12" name="TextovéPole 11"/>
          <p:cNvSpPr txBox="1"/>
          <p:nvPr/>
        </p:nvSpPr>
        <p:spPr>
          <a:xfrm>
            <a:off x="5143504" y="2500306"/>
            <a:ext cx="1418978" cy="369332"/>
          </a:xfrm>
          <a:prstGeom prst="rect">
            <a:avLst/>
          </a:prstGeom>
          <a:solidFill>
            <a:srgbClr val="FFFFCC"/>
          </a:solidFill>
          <a:ln w="28575">
            <a:solidFill>
              <a:schemeClr val="tx2">
                <a:lumMod val="60000"/>
                <a:lumOff val="40000"/>
              </a:schemeClr>
            </a:solidFill>
          </a:ln>
        </p:spPr>
        <p:txBody>
          <a:bodyPr wrap="none" rtlCol="0">
            <a:spAutoFit/>
          </a:bodyPr>
          <a:lstStyle/>
          <a:p>
            <a:r>
              <a:rPr lang="cs-CZ" dirty="0" smtClean="0"/>
              <a:t>progesteron</a:t>
            </a:r>
            <a:endParaRPr lang="cs-CZ" dirty="0"/>
          </a:p>
        </p:txBody>
      </p:sp>
      <p:graphicFrame>
        <p:nvGraphicFramePr>
          <p:cNvPr id="7176" name="Object 8"/>
          <p:cNvGraphicFramePr>
            <a:graphicFrameLocks noChangeAspect="1"/>
          </p:cNvGraphicFramePr>
          <p:nvPr/>
        </p:nvGraphicFramePr>
        <p:xfrm>
          <a:off x="1285852" y="4786322"/>
          <a:ext cx="2482174" cy="1579565"/>
        </p:xfrm>
        <a:graphic>
          <a:graphicData uri="http://schemas.openxmlformats.org/presentationml/2006/ole">
            <p:oleObj spid="_x0000_s7176" name="ChemSketch" r:id="rId3" imgW="1920240" imgH="1222200" progId="ACD.ChemSketch.20">
              <p:embed/>
            </p:oleObj>
          </a:graphicData>
        </a:graphic>
      </p:graphicFrame>
      <p:sp>
        <p:nvSpPr>
          <p:cNvPr id="14" name="TextovéPole 13"/>
          <p:cNvSpPr txBox="1"/>
          <p:nvPr/>
        </p:nvSpPr>
        <p:spPr>
          <a:xfrm>
            <a:off x="714348" y="4786322"/>
            <a:ext cx="1091966" cy="369332"/>
          </a:xfrm>
          <a:prstGeom prst="rect">
            <a:avLst/>
          </a:prstGeom>
          <a:solidFill>
            <a:srgbClr val="FFFFCC"/>
          </a:solidFill>
          <a:ln w="28575">
            <a:solidFill>
              <a:schemeClr val="tx2">
                <a:lumMod val="60000"/>
                <a:lumOff val="40000"/>
              </a:schemeClr>
            </a:solidFill>
          </a:ln>
        </p:spPr>
        <p:txBody>
          <a:bodyPr wrap="none" rtlCol="0">
            <a:spAutoFit/>
          </a:bodyPr>
          <a:lstStyle/>
          <a:p>
            <a:r>
              <a:rPr lang="cs-CZ" dirty="0" smtClean="0"/>
              <a:t>estradiol</a:t>
            </a:r>
            <a:endParaRPr lang="cs-CZ" dirty="0"/>
          </a:p>
        </p:txBody>
      </p:sp>
      <p:graphicFrame>
        <p:nvGraphicFramePr>
          <p:cNvPr id="7177" name="Object 9"/>
          <p:cNvGraphicFramePr>
            <a:graphicFrameLocks noChangeAspect="1"/>
          </p:cNvGraphicFramePr>
          <p:nvPr/>
        </p:nvGraphicFramePr>
        <p:xfrm>
          <a:off x="1071538" y="2571744"/>
          <a:ext cx="2397348" cy="1585874"/>
        </p:xfrm>
        <a:graphic>
          <a:graphicData uri="http://schemas.openxmlformats.org/presentationml/2006/ole">
            <p:oleObj spid="_x0000_s7177" name="ChemSketch" r:id="rId4" imgW="1847160" imgH="1222200" progId="ACD.ChemSketch.20">
              <p:embed/>
            </p:oleObj>
          </a:graphicData>
        </a:graphic>
      </p:graphicFrame>
      <p:sp>
        <p:nvSpPr>
          <p:cNvPr id="10" name="TextovéPole 9"/>
          <p:cNvSpPr txBox="1"/>
          <p:nvPr/>
        </p:nvSpPr>
        <p:spPr>
          <a:xfrm>
            <a:off x="571472" y="2928934"/>
            <a:ext cx="1285884" cy="369332"/>
          </a:xfrm>
          <a:prstGeom prst="rect">
            <a:avLst/>
          </a:prstGeom>
          <a:solidFill>
            <a:srgbClr val="FFFFCC"/>
          </a:solidFill>
          <a:ln w="28575">
            <a:solidFill>
              <a:schemeClr val="tx2">
                <a:lumMod val="60000"/>
                <a:lumOff val="40000"/>
              </a:schemeClr>
            </a:solidFill>
          </a:ln>
        </p:spPr>
        <p:txBody>
          <a:bodyPr wrap="square" rtlCol="0">
            <a:spAutoFit/>
          </a:bodyPr>
          <a:lstStyle/>
          <a:p>
            <a:r>
              <a:rPr lang="cs-CZ" dirty="0" smtClean="0"/>
              <a:t>testosteron</a:t>
            </a:r>
            <a:endParaRPr lang="cs-CZ" dirty="0"/>
          </a:p>
        </p:txBody>
      </p:sp>
      <p:graphicFrame>
        <p:nvGraphicFramePr>
          <p:cNvPr id="7178" name="Object 10"/>
          <p:cNvGraphicFramePr>
            <a:graphicFrameLocks noChangeAspect="1"/>
          </p:cNvGraphicFramePr>
          <p:nvPr/>
        </p:nvGraphicFramePr>
        <p:xfrm>
          <a:off x="5072066" y="2214554"/>
          <a:ext cx="2428892" cy="1922782"/>
        </p:xfrm>
        <a:graphic>
          <a:graphicData uri="http://schemas.openxmlformats.org/presentationml/2006/ole">
            <p:oleObj spid="_x0000_s7178" name="ChemSketch" r:id="rId5" imgW="1783080" imgH="1411200" progId="ACD.ChemSketch.20">
              <p:embed/>
            </p:oleObj>
          </a:graphicData>
        </a:graphic>
      </p:graphicFrame>
      <p:sp>
        <p:nvSpPr>
          <p:cNvPr id="13" name="TextovéPole 12"/>
          <p:cNvSpPr txBox="1"/>
          <p:nvPr/>
        </p:nvSpPr>
        <p:spPr>
          <a:xfrm>
            <a:off x="571472" y="4143380"/>
            <a:ext cx="3571899" cy="523220"/>
          </a:xfrm>
          <a:prstGeom prst="rect">
            <a:avLst/>
          </a:prstGeom>
          <a:noFill/>
        </p:spPr>
        <p:txBody>
          <a:bodyPr wrap="square" rtlCol="0">
            <a:spAutoFit/>
          </a:bodyPr>
          <a:lstStyle/>
          <a:p>
            <a:r>
              <a:rPr lang="cs-CZ" sz="1400" dirty="0" smtClean="0"/>
              <a:t>Mužský pohlavní hormon – vývoj sekundárních </a:t>
            </a:r>
          </a:p>
          <a:p>
            <a:r>
              <a:rPr lang="cs-CZ" sz="1400" dirty="0" smtClean="0"/>
              <a:t>znaků pohlavních a pohlavních orgánů</a:t>
            </a:r>
            <a:endParaRPr lang="cs-CZ" sz="1400" dirty="0"/>
          </a:p>
        </p:txBody>
      </p:sp>
      <p:sp>
        <p:nvSpPr>
          <p:cNvPr id="15" name="TextovéPole 14"/>
          <p:cNvSpPr txBox="1"/>
          <p:nvPr/>
        </p:nvSpPr>
        <p:spPr>
          <a:xfrm>
            <a:off x="4071934" y="4143380"/>
            <a:ext cx="3794821" cy="738664"/>
          </a:xfrm>
          <a:prstGeom prst="rect">
            <a:avLst/>
          </a:prstGeom>
          <a:noFill/>
        </p:spPr>
        <p:txBody>
          <a:bodyPr wrap="none" rtlCol="0">
            <a:spAutoFit/>
          </a:bodyPr>
          <a:lstStyle/>
          <a:p>
            <a:r>
              <a:rPr lang="cs-CZ" sz="1400" dirty="0" smtClean="0"/>
              <a:t>Vylučován žlutým tělískem, udržuje </a:t>
            </a:r>
            <a:r>
              <a:rPr lang="cs-CZ" sz="1400" dirty="0" err="1" smtClean="0"/>
              <a:t>těhotenstvi</a:t>
            </a:r>
            <a:endParaRPr lang="cs-CZ" sz="1400" dirty="0" smtClean="0"/>
          </a:p>
          <a:p>
            <a:r>
              <a:rPr lang="cs-CZ" sz="1400" dirty="0" smtClean="0"/>
              <a:t> v počátcích – zahnízdění vajíčka a řídí těhotenství</a:t>
            </a:r>
          </a:p>
          <a:p>
            <a:r>
              <a:rPr lang="cs-CZ" sz="1400" dirty="0" smtClean="0"/>
              <a:t> - </a:t>
            </a:r>
            <a:r>
              <a:rPr lang="cs-CZ" sz="1400" dirty="0" err="1" smtClean="0"/>
              <a:t>gestageny</a:t>
            </a:r>
            <a:endParaRPr lang="cs-CZ" sz="1400" dirty="0"/>
          </a:p>
        </p:txBody>
      </p:sp>
      <p:sp>
        <p:nvSpPr>
          <p:cNvPr id="16" name="TextovéPole 15"/>
          <p:cNvSpPr txBox="1"/>
          <p:nvPr/>
        </p:nvSpPr>
        <p:spPr>
          <a:xfrm>
            <a:off x="3571868" y="5500702"/>
            <a:ext cx="3993081" cy="523220"/>
          </a:xfrm>
          <a:prstGeom prst="rect">
            <a:avLst/>
          </a:prstGeom>
          <a:noFill/>
        </p:spPr>
        <p:txBody>
          <a:bodyPr wrap="none" rtlCol="0">
            <a:spAutoFit/>
          </a:bodyPr>
          <a:lstStyle/>
          <a:p>
            <a:r>
              <a:rPr lang="cs-CZ" sz="1400" dirty="0" smtClean="0"/>
              <a:t>Estrogen,, vylučuje vaječník, řídí menstruační cyklus </a:t>
            </a:r>
          </a:p>
          <a:p>
            <a:r>
              <a:rPr lang="cs-CZ" sz="1400" dirty="0" smtClean="0"/>
              <a:t>a vývoj sekundárních znaků pohlavních.</a:t>
            </a:r>
            <a:endParaRPr lang="cs-CZ"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14414" y="274638"/>
            <a:ext cx="5572164" cy="868346"/>
          </a:xfrm>
        </p:spPr>
        <p:txBody>
          <a:bodyPr>
            <a:normAutofit/>
          </a:bodyPr>
          <a:lstStyle/>
          <a:p>
            <a:r>
              <a:rPr lang="cs-CZ" sz="3200" dirty="0" smtClean="0"/>
              <a:t>Kortikoidní hormony</a:t>
            </a:r>
            <a:endParaRPr lang="cs-CZ" sz="3200" dirty="0"/>
          </a:p>
        </p:txBody>
      </p:sp>
      <p:sp>
        <p:nvSpPr>
          <p:cNvPr id="3" name="Zástupný symbol pro obsah 2"/>
          <p:cNvSpPr>
            <a:spLocks noGrp="1"/>
          </p:cNvSpPr>
          <p:nvPr>
            <p:ph idx="1"/>
          </p:nvPr>
        </p:nvSpPr>
        <p:spPr/>
        <p:txBody>
          <a:bodyPr/>
          <a:lstStyle/>
          <a:p>
            <a:endParaRPr lang="cs-CZ" dirty="0" smtClean="0"/>
          </a:p>
          <a:p>
            <a:r>
              <a:rPr lang="cs-CZ" sz="1400" dirty="0" smtClean="0"/>
              <a:t>V kůře </a:t>
            </a:r>
            <a:r>
              <a:rPr lang="cs-CZ" sz="1400" dirty="0" err="1" smtClean="0"/>
              <a:t>nadlevinek</a:t>
            </a:r>
            <a:r>
              <a:rPr lang="cs-CZ" sz="1400" dirty="0" smtClean="0"/>
              <a:t> vzniká velké množství kortikoidních hormonů.Podle převažujícího účinku je dělíme na glukokortikoidy a  </a:t>
            </a:r>
            <a:r>
              <a:rPr lang="cs-CZ" sz="1400" dirty="0" err="1" smtClean="0"/>
              <a:t>mineralokortikoidy</a:t>
            </a:r>
            <a:r>
              <a:rPr lang="cs-CZ" sz="1400" dirty="0" smtClean="0"/>
              <a:t>.</a:t>
            </a:r>
          </a:p>
          <a:p>
            <a:r>
              <a:rPr lang="cs-CZ" sz="1400" dirty="0" smtClean="0"/>
              <a:t>Glukokortikoidy – podporují vznik sacharidů z proteinů.Tlumí </a:t>
            </a:r>
            <a:r>
              <a:rPr lang="cs-CZ" sz="1400" dirty="0" err="1" smtClean="0"/>
              <a:t>proteosyntetické</a:t>
            </a:r>
            <a:r>
              <a:rPr lang="cs-CZ" sz="1400" dirty="0" smtClean="0"/>
              <a:t> pochody. Stimuluje oxidaci tuků a zodpovídají za hospodaření organismu s glukózou. Jeden z účinků je i zvýšení jaterního glykogenu a protizánětlivé účinky. Terapeutické účinky při léčení revmatu. Zástupce – </a:t>
            </a:r>
            <a:r>
              <a:rPr lang="cs-CZ" sz="1400" dirty="0" err="1" smtClean="0"/>
              <a:t>kortisol</a:t>
            </a:r>
            <a:r>
              <a:rPr lang="cs-CZ" sz="1400" dirty="0" smtClean="0"/>
              <a:t>. Derivátem těchto hormonů je </a:t>
            </a:r>
            <a:r>
              <a:rPr lang="cs-CZ" sz="1400" dirty="0" err="1" smtClean="0"/>
              <a:t>prednison</a:t>
            </a:r>
            <a:r>
              <a:rPr lang="cs-CZ" sz="1400" dirty="0" smtClean="0"/>
              <a:t>(syntetický a účinnější).</a:t>
            </a:r>
          </a:p>
          <a:p>
            <a:r>
              <a:rPr lang="cs-CZ" sz="1400" dirty="0" err="1" smtClean="0"/>
              <a:t>Mineralokortikoidy</a:t>
            </a:r>
            <a:r>
              <a:rPr lang="cs-CZ" sz="1400" dirty="0" smtClean="0"/>
              <a:t> – hospodaření organismu s minerály,pomáhají udržovat iontovou rovnováhu. V ledvinách výrazně stimulují resorpci kationtů sodíku z vody z primární moči a nepřímo tak napomáhají k  eliminaci  kationtů draslíku. Zástupce aldosteron.</a:t>
            </a:r>
            <a:endParaRPr lang="cs-CZ"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449px-Digitalis_Purpurea.jpg"/>
          <p:cNvPicPr>
            <a:picLocks noChangeAspect="1"/>
          </p:cNvPicPr>
          <p:nvPr/>
        </p:nvPicPr>
        <p:blipFill>
          <a:blip r:embed="rId2"/>
          <a:stretch>
            <a:fillRect/>
          </a:stretch>
        </p:blipFill>
        <p:spPr>
          <a:xfrm>
            <a:off x="6072198" y="3786190"/>
            <a:ext cx="2000264" cy="2668503"/>
          </a:xfrm>
          <a:prstGeom prst="rect">
            <a:avLst/>
          </a:prstGeom>
        </p:spPr>
      </p:pic>
      <p:sp>
        <p:nvSpPr>
          <p:cNvPr id="4" name="Nadpis 3"/>
          <p:cNvSpPr>
            <a:spLocks noGrp="1"/>
          </p:cNvSpPr>
          <p:nvPr>
            <p:ph type="title"/>
          </p:nvPr>
        </p:nvSpPr>
        <p:spPr>
          <a:xfrm>
            <a:off x="142844" y="642918"/>
            <a:ext cx="3429024" cy="571504"/>
          </a:xfrm>
          <a:solidFill>
            <a:schemeClr val="tx2">
              <a:lumMod val="40000"/>
              <a:lumOff val="60000"/>
            </a:schemeClr>
          </a:solidFill>
          <a:ln w="57150">
            <a:solidFill>
              <a:schemeClr val="tx2">
                <a:lumMod val="60000"/>
                <a:lumOff val="40000"/>
              </a:schemeClr>
            </a:solidFill>
          </a:ln>
        </p:spPr>
        <p:txBody>
          <a:bodyPr>
            <a:normAutofit fontScale="90000"/>
          </a:bodyPr>
          <a:lstStyle/>
          <a:p>
            <a:r>
              <a:rPr lang="cs-CZ" dirty="0" smtClean="0"/>
              <a:t> </a:t>
            </a:r>
            <a:r>
              <a:rPr lang="cs-CZ" sz="3200" dirty="0" smtClean="0"/>
              <a:t>Žlučové kyseliny</a:t>
            </a:r>
            <a:endParaRPr lang="cs-CZ" sz="3200" dirty="0"/>
          </a:p>
        </p:txBody>
      </p:sp>
      <p:sp>
        <p:nvSpPr>
          <p:cNvPr id="5" name="Zástupný symbol pro obsah 4"/>
          <p:cNvSpPr>
            <a:spLocks noGrp="1"/>
          </p:cNvSpPr>
          <p:nvPr>
            <p:ph sz="half" idx="2"/>
          </p:nvPr>
        </p:nvSpPr>
        <p:spPr>
          <a:xfrm>
            <a:off x="285720" y="1785926"/>
            <a:ext cx="4040188" cy="2039943"/>
          </a:xfrm>
          <a:noFill/>
          <a:ln w="57150">
            <a:noFill/>
          </a:ln>
        </p:spPr>
        <p:txBody>
          <a:bodyPr>
            <a:normAutofit fontScale="85000" lnSpcReduction="20000"/>
          </a:bodyPr>
          <a:lstStyle/>
          <a:p>
            <a:r>
              <a:rPr lang="cs-CZ" sz="1800" dirty="0" smtClean="0"/>
              <a:t>Vznikají v játrech z cholesterolu a jsou vylučovány do střeva žlučí.Obsahují jednu nebo více karboxylových skupin.</a:t>
            </a:r>
            <a:endParaRPr lang="cs-CZ" sz="1800" dirty="0" smtClean="0"/>
          </a:p>
          <a:p>
            <a:r>
              <a:rPr lang="cs-CZ" sz="1800" dirty="0" smtClean="0"/>
              <a:t> součástí žluče</a:t>
            </a:r>
          </a:p>
          <a:p>
            <a:r>
              <a:rPr lang="cs-CZ" sz="1800" dirty="0" smtClean="0"/>
              <a:t>E</a:t>
            </a:r>
            <a:r>
              <a:rPr lang="cs-CZ" sz="1800" dirty="0" smtClean="0"/>
              <a:t>mulgují </a:t>
            </a:r>
            <a:r>
              <a:rPr lang="cs-CZ" sz="1800" dirty="0" smtClean="0"/>
              <a:t>tuky obsažené v potravě a umožňují tak jejich strávení</a:t>
            </a:r>
            <a:r>
              <a:rPr lang="cs-CZ" sz="1800" dirty="0" smtClean="0"/>
              <a:t>.</a:t>
            </a:r>
          </a:p>
          <a:p>
            <a:r>
              <a:rPr lang="cs-CZ" sz="1800" dirty="0" smtClean="0"/>
              <a:t>Příkladem je kyselina cholová. Všechny žlučové kyseliny jsou slabé, ve vodě špatně rozpustné.</a:t>
            </a:r>
            <a:endParaRPr lang="cs-CZ" sz="1800" dirty="0" smtClean="0"/>
          </a:p>
          <a:p>
            <a:endParaRPr lang="cs-CZ" dirty="0" smtClean="0"/>
          </a:p>
          <a:p>
            <a:endParaRPr lang="cs-CZ" dirty="0" smtClean="0"/>
          </a:p>
          <a:p>
            <a:pPr lvl="5">
              <a:buNone/>
            </a:pPr>
            <a:endParaRPr lang="cs-CZ" dirty="0"/>
          </a:p>
        </p:txBody>
      </p:sp>
      <p:sp>
        <p:nvSpPr>
          <p:cNvPr id="9" name="Zástupný symbol pro text 8"/>
          <p:cNvSpPr>
            <a:spLocks noGrp="1"/>
          </p:cNvSpPr>
          <p:nvPr>
            <p:ph type="body" sz="quarter" idx="3"/>
          </p:nvPr>
        </p:nvSpPr>
        <p:spPr>
          <a:xfrm>
            <a:off x="4714876" y="571480"/>
            <a:ext cx="4041775" cy="639762"/>
          </a:xfrm>
          <a:solidFill>
            <a:schemeClr val="accent2">
              <a:lumMod val="40000"/>
              <a:lumOff val="60000"/>
            </a:schemeClr>
          </a:solidFill>
          <a:ln w="57150">
            <a:solidFill>
              <a:schemeClr val="bg2">
                <a:lumMod val="50000"/>
              </a:schemeClr>
            </a:solidFill>
          </a:ln>
        </p:spPr>
        <p:txBody>
          <a:bodyPr/>
          <a:lstStyle/>
          <a:p>
            <a:r>
              <a:rPr lang="cs-CZ" dirty="0" smtClean="0"/>
              <a:t>Steroidní glykosidy</a:t>
            </a:r>
            <a:endParaRPr lang="cs-CZ" dirty="0"/>
          </a:p>
        </p:txBody>
      </p:sp>
      <p:sp>
        <p:nvSpPr>
          <p:cNvPr id="10" name="Zástupný symbol pro obsah 9"/>
          <p:cNvSpPr>
            <a:spLocks noGrp="1"/>
          </p:cNvSpPr>
          <p:nvPr>
            <p:ph sz="quarter" idx="4"/>
          </p:nvPr>
        </p:nvSpPr>
        <p:spPr>
          <a:xfrm>
            <a:off x="4786314" y="1357298"/>
            <a:ext cx="3970337" cy="1857388"/>
          </a:xfrm>
          <a:noFill/>
          <a:ln w="38100">
            <a:noFill/>
          </a:ln>
        </p:spPr>
        <p:txBody>
          <a:bodyPr>
            <a:normAutofit/>
          </a:bodyPr>
          <a:lstStyle/>
          <a:p>
            <a:r>
              <a:rPr lang="cs-CZ" sz="1400" dirty="0"/>
              <a:t>o</a:t>
            </a:r>
            <a:r>
              <a:rPr lang="cs-CZ" sz="1400" dirty="0" smtClean="0"/>
              <a:t>bsahují glykosidicky vázaný zbytek sacharidu</a:t>
            </a:r>
          </a:p>
          <a:p>
            <a:r>
              <a:rPr lang="cs-CZ" sz="1400" dirty="0"/>
              <a:t>v</a:t>
            </a:r>
            <a:r>
              <a:rPr lang="cs-CZ" sz="1400" dirty="0" smtClean="0"/>
              <a:t>ýznamné srdeční glykosidy ovlivňující srdeční činnost – digitoxin – v malém množství – lék – podporuje srdeční stahy při zástavách – semena a plody náprstníku nachového</a:t>
            </a:r>
          </a:p>
          <a:p>
            <a:r>
              <a:rPr lang="cs-CZ" sz="1400" dirty="0" err="1" smtClean="0"/>
              <a:t>Bufodienolidy</a:t>
            </a:r>
            <a:r>
              <a:rPr lang="cs-CZ" sz="1400" dirty="0" smtClean="0"/>
              <a:t> – ze žláz ropuch – 3 krát účinnější než digitoxin</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3043230" cy="1011222"/>
          </a:xfrm>
          <a:ln w="38100">
            <a:solidFill>
              <a:schemeClr val="tx2">
                <a:lumMod val="60000"/>
                <a:lumOff val="40000"/>
              </a:schemeClr>
            </a:solidFill>
          </a:ln>
        </p:spPr>
        <p:txBody>
          <a:bodyPr/>
          <a:lstStyle/>
          <a:p>
            <a:r>
              <a:rPr lang="cs-CZ" dirty="0" smtClean="0"/>
              <a:t>Zdroje</a:t>
            </a:r>
            <a:endParaRPr lang="cs-CZ" dirty="0"/>
          </a:p>
        </p:txBody>
      </p:sp>
      <p:sp>
        <p:nvSpPr>
          <p:cNvPr id="3" name="Zástupný symbol pro text 2"/>
          <p:cNvSpPr>
            <a:spLocks noGrp="1"/>
          </p:cNvSpPr>
          <p:nvPr>
            <p:ph type="body" idx="1"/>
          </p:nvPr>
        </p:nvSpPr>
        <p:spPr>
          <a:xfrm>
            <a:off x="457200" y="1500174"/>
            <a:ext cx="1543032" cy="674701"/>
          </a:xfrm>
          <a:noFill/>
          <a:ln w="38100">
            <a:solidFill>
              <a:schemeClr val="tx2">
                <a:lumMod val="60000"/>
                <a:lumOff val="40000"/>
              </a:schemeClr>
            </a:solidFill>
          </a:ln>
        </p:spPr>
        <p:txBody>
          <a:bodyPr/>
          <a:lstStyle/>
          <a:p>
            <a:r>
              <a:rPr lang="cs-CZ" dirty="0" smtClean="0"/>
              <a:t>Obrázky:</a:t>
            </a:r>
            <a:endParaRPr lang="cs-CZ" dirty="0"/>
          </a:p>
        </p:txBody>
      </p:sp>
      <p:sp>
        <p:nvSpPr>
          <p:cNvPr id="4" name="Zástupný symbol pro obsah 3"/>
          <p:cNvSpPr>
            <a:spLocks noGrp="1"/>
          </p:cNvSpPr>
          <p:nvPr>
            <p:ph sz="half" idx="2"/>
          </p:nvPr>
        </p:nvSpPr>
        <p:spPr>
          <a:xfrm>
            <a:off x="457200" y="2174875"/>
            <a:ext cx="3971924" cy="1254125"/>
          </a:xfrm>
          <a:ln w="38100">
            <a:solidFill>
              <a:schemeClr val="tx2">
                <a:lumMod val="60000"/>
                <a:lumOff val="40000"/>
              </a:schemeClr>
            </a:solidFill>
          </a:ln>
        </p:spPr>
        <p:txBody>
          <a:bodyPr>
            <a:normAutofit/>
          </a:bodyPr>
          <a:lstStyle/>
          <a:p>
            <a:r>
              <a:rPr lang="cs-CZ" sz="1400" dirty="0" smtClean="0"/>
              <a:t>Vzorce tvořeny v programu ACD/ </a:t>
            </a:r>
            <a:r>
              <a:rPr lang="cs-CZ" sz="1400" dirty="0" err="1" smtClean="0"/>
              <a:t>ChemSketch</a:t>
            </a:r>
            <a:r>
              <a:rPr lang="cs-CZ" sz="1400" dirty="0" smtClean="0"/>
              <a:t> – chemický náčrtník</a:t>
            </a:r>
          </a:p>
          <a:p>
            <a:r>
              <a:rPr lang="cs-CZ" sz="1400" dirty="0" smtClean="0"/>
              <a:t>By </a:t>
            </a:r>
            <a:r>
              <a:rPr lang="cs-CZ" sz="1400" dirty="0" err="1" smtClean="0"/>
              <a:t>Jensflorian</a:t>
            </a:r>
            <a:r>
              <a:rPr lang="cs-CZ" sz="1400" dirty="0" smtClean="0"/>
              <a:t>; </a:t>
            </a:r>
            <a:r>
              <a:rPr lang="cs-CZ" sz="1400" i="1" dirty="0" err="1" smtClean="0"/>
              <a:t>Digitalis</a:t>
            </a:r>
            <a:r>
              <a:rPr lang="cs-CZ" sz="1400" i="1" dirty="0" smtClean="0"/>
              <a:t> </a:t>
            </a:r>
            <a:r>
              <a:rPr lang="cs-CZ" sz="1400" i="1" dirty="0" err="1" smtClean="0"/>
              <a:t>purpurea</a:t>
            </a:r>
            <a:r>
              <a:rPr lang="cs-CZ" sz="1400" dirty="0" smtClean="0"/>
              <a:t>; http://commons.wikimedia.org/wiki/File:Digitalis_Purpurea.jpg</a:t>
            </a:r>
            <a:endParaRPr lang="cs-CZ" sz="1400" dirty="0"/>
          </a:p>
        </p:txBody>
      </p:sp>
      <p:sp>
        <p:nvSpPr>
          <p:cNvPr id="5" name="Zástupný symbol pro text 4"/>
          <p:cNvSpPr>
            <a:spLocks noGrp="1"/>
          </p:cNvSpPr>
          <p:nvPr>
            <p:ph type="body" sz="quarter" idx="3"/>
          </p:nvPr>
        </p:nvSpPr>
        <p:spPr>
          <a:xfrm>
            <a:off x="4645025" y="1571611"/>
            <a:ext cx="1641487" cy="603263"/>
          </a:xfrm>
          <a:ln w="38100">
            <a:solidFill>
              <a:schemeClr val="tx2">
                <a:lumMod val="60000"/>
                <a:lumOff val="40000"/>
              </a:schemeClr>
            </a:solidFill>
          </a:ln>
        </p:spPr>
        <p:txBody>
          <a:bodyPr/>
          <a:lstStyle/>
          <a:p>
            <a:r>
              <a:rPr lang="cs-CZ" dirty="0" smtClean="0"/>
              <a:t>Literatura:</a:t>
            </a:r>
            <a:endParaRPr lang="cs-CZ" dirty="0"/>
          </a:p>
        </p:txBody>
      </p:sp>
      <p:sp>
        <p:nvSpPr>
          <p:cNvPr id="6" name="Zástupný symbol pro obsah 5"/>
          <p:cNvSpPr>
            <a:spLocks noGrp="1"/>
          </p:cNvSpPr>
          <p:nvPr>
            <p:ph sz="quarter" idx="4"/>
          </p:nvPr>
        </p:nvSpPr>
        <p:spPr>
          <a:xfrm>
            <a:off x="4645025" y="2174875"/>
            <a:ext cx="4041775" cy="2111381"/>
          </a:xfrm>
          <a:ln w="38100">
            <a:solidFill>
              <a:schemeClr val="tx2">
                <a:lumMod val="60000"/>
                <a:lumOff val="40000"/>
              </a:schemeClr>
            </a:solidFill>
          </a:ln>
        </p:spPr>
        <p:txBody>
          <a:bodyPr>
            <a:normAutofit fontScale="92500" lnSpcReduction="20000"/>
          </a:bodyPr>
          <a:lstStyle/>
          <a:p>
            <a:r>
              <a:rPr lang="cs-CZ" sz="1500" dirty="0" err="1" smtClean="0"/>
              <a:t>Čársky</a:t>
            </a:r>
            <a:r>
              <a:rPr lang="cs-CZ" sz="1500" dirty="0" smtClean="0"/>
              <a:t>, J a kol. </a:t>
            </a:r>
            <a:r>
              <a:rPr lang="cs-CZ" sz="1500" i="1" dirty="0" smtClean="0"/>
              <a:t>Chemie pro III. ročník gymnázií</a:t>
            </a:r>
            <a:r>
              <a:rPr lang="cs-CZ" sz="1500" dirty="0" smtClean="0"/>
              <a:t>. 1. české </a:t>
            </a:r>
            <a:r>
              <a:rPr lang="cs-CZ" sz="1500" dirty="0" err="1" smtClean="0"/>
              <a:t>vyd</a:t>
            </a:r>
            <a:r>
              <a:rPr lang="cs-CZ" sz="1500" dirty="0" smtClean="0"/>
              <a:t>. Praha: SPN, 1986.</a:t>
            </a:r>
          </a:p>
          <a:p>
            <a:r>
              <a:rPr lang="cs-CZ" sz="1500" dirty="0" smtClean="0"/>
              <a:t>Kolář, K. a kol. </a:t>
            </a:r>
            <a:r>
              <a:rPr lang="cs-CZ" sz="1500" i="1" dirty="0" smtClean="0"/>
              <a:t>Chemie (organická a biochemie) II. pro gymnázia. </a:t>
            </a:r>
            <a:r>
              <a:rPr lang="cs-CZ" sz="1500" dirty="0" smtClean="0"/>
              <a:t>1. </a:t>
            </a:r>
            <a:r>
              <a:rPr lang="cs-CZ" sz="1500" dirty="0" err="1" smtClean="0"/>
              <a:t>vyd.Praha</a:t>
            </a:r>
            <a:r>
              <a:rPr lang="cs-CZ" sz="1500" dirty="0" smtClean="0"/>
              <a:t>: SPN, 1997</a:t>
            </a:r>
          </a:p>
          <a:p>
            <a:r>
              <a:rPr lang="cs-CZ" sz="1500" dirty="0" smtClean="0"/>
              <a:t>Svoboda, J., Kratochvíl, B. </a:t>
            </a:r>
            <a:r>
              <a:rPr lang="cs-CZ" sz="1500" i="1" dirty="0" smtClean="0"/>
              <a:t>Chemie pro střední školy 2b. </a:t>
            </a:r>
            <a:r>
              <a:rPr lang="cs-CZ" sz="1500" dirty="0" smtClean="0"/>
              <a:t>1.vyd. Praha: </a:t>
            </a:r>
            <a:r>
              <a:rPr lang="cs-CZ" sz="1500" dirty="0" err="1" smtClean="0"/>
              <a:t>Scientia</a:t>
            </a:r>
            <a:r>
              <a:rPr lang="cs-CZ" sz="1500" dirty="0" smtClean="0"/>
              <a:t>,</a:t>
            </a:r>
            <a:r>
              <a:rPr lang="cs-CZ" sz="1500" dirty="0" err="1" smtClean="0"/>
              <a:t>spol.sr.o</a:t>
            </a:r>
            <a:r>
              <a:rPr lang="cs-CZ" sz="1500" dirty="0" smtClean="0"/>
              <a:t>., pedagogické </a:t>
            </a:r>
            <a:r>
              <a:rPr lang="cs-CZ" sz="1500" dirty="0" smtClean="0"/>
              <a:t>nakladatelství</a:t>
            </a:r>
          </a:p>
          <a:p>
            <a:r>
              <a:rPr lang="cs-CZ" sz="1600" dirty="0" smtClean="0"/>
              <a:t>Vlastimil </a:t>
            </a:r>
            <a:r>
              <a:rPr lang="cs-CZ" sz="1600" dirty="0" err="1" smtClean="0"/>
              <a:t>Haberman</a:t>
            </a:r>
            <a:r>
              <a:rPr lang="cs-CZ" sz="1600" dirty="0" smtClean="0"/>
              <a:t> Základy organické chemie pro studující </a:t>
            </a:r>
            <a:r>
              <a:rPr lang="cs-CZ" sz="1600" dirty="0" err="1" smtClean="0"/>
              <a:t>mediciny</a:t>
            </a:r>
            <a:r>
              <a:rPr lang="cs-CZ" sz="1600" dirty="0" smtClean="0"/>
              <a:t>, Praha, 1993, vydavatelství Karolinum</a:t>
            </a:r>
          </a:p>
          <a:p>
            <a:endParaRPr lang="cs-CZ" sz="1500" dirty="0" smtClean="0"/>
          </a:p>
          <a:p>
            <a:endParaRPr lang="cs-CZ" sz="1500" dirty="0" smtClean="0"/>
          </a:p>
          <a:p>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6308513</TotalTime>
  <Words>661</Words>
  <Application>Microsoft Office PowerPoint</Application>
  <PresentationFormat>Předvádění na obrazovce (4:3)</PresentationFormat>
  <Paragraphs>64</Paragraphs>
  <Slides>9</Slides>
  <Notes>0</Notes>
  <HiddenSlides>0</HiddenSlides>
  <MMClips>0</MMClips>
  <ScaleCrop>false</ScaleCrop>
  <HeadingPairs>
    <vt:vector size="6" baseType="variant">
      <vt:variant>
        <vt:lpstr>Motiv</vt:lpstr>
      </vt:variant>
      <vt:variant>
        <vt:i4>1</vt:i4>
      </vt:variant>
      <vt:variant>
        <vt:lpstr>Vložené servery OLE</vt:lpstr>
      </vt:variant>
      <vt:variant>
        <vt:i4>3</vt:i4>
      </vt:variant>
      <vt:variant>
        <vt:lpstr>Nadpisy snímků</vt:lpstr>
      </vt:variant>
      <vt:variant>
        <vt:i4>9</vt:i4>
      </vt:variant>
    </vt:vector>
  </HeadingPairs>
  <TitlesOfParts>
    <vt:vector size="13" baseType="lpstr">
      <vt:lpstr>Motiv sady Office</vt:lpstr>
      <vt:lpstr>ChemSketch</vt:lpstr>
      <vt:lpstr>ACD/ChemSketch</vt:lpstr>
      <vt:lpstr>ACD/3D</vt:lpstr>
      <vt:lpstr> Steroidy</vt:lpstr>
      <vt:lpstr>Snímek 2</vt:lpstr>
      <vt:lpstr>Cholesterol</vt:lpstr>
      <vt:lpstr> Steroly</vt:lpstr>
      <vt:lpstr>Fytosteroly  - steroly rostlinného původu</vt:lpstr>
      <vt:lpstr>Steroidní hormony</vt:lpstr>
      <vt:lpstr>Kortikoidní hormony</vt:lpstr>
      <vt:lpstr> Žlučové kyseliny</vt:lpstr>
      <vt:lpstr>Zdroje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Izoprenoidy</dc:title>
  <dc:creator>Jitky-PC</dc:creator>
  <cp:lastModifiedBy>Jitky-PC</cp:lastModifiedBy>
  <cp:revision>102</cp:revision>
  <dcterms:created xsi:type="dcterms:W3CDTF">2011-09-04T15:49:08Z</dcterms:created>
  <dcterms:modified xsi:type="dcterms:W3CDTF">2015-12-29T19:19:44Z</dcterms:modified>
</cp:coreProperties>
</file>