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95" r:id="rId3"/>
    <p:sldId id="261" r:id="rId4"/>
    <p:sldId id="291" r:id="rId5"/>
    <p:sldId id="293" r:id="rId6"/>
    <p:sldId id="294" r:id="rId7"/>
    <p:sldId id="300" r:id="rId8"/>
    <p:sldId id="267" r:id="rId9"/>
    <p:sldId id="296" r:id="rId10"/>
    <p:sldId id="297" r:id="rId11"/>
    <p:sldId id="301" r:id="rId12"/>
    <p:sldId id="298" r:id="rId13"/>
    <p:sldId id="299" r:id="rId14"/>
    <p:sldId id="268" r:id="rId15"/>
    <p:sldId id="302" r:id="rId16"/>
    <p:sldId id="28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787FD-76A7-46ED-80C5-32E1BCB3A7B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DF4B4-BA3A-44AA-BBE8-4DACCEE00FF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levelnotes.com/content_images/i16_amylose.jpg" TargetMode="External"/><Relationship Id="rId2" Type="http://schemas.openxmlformats.org/officeDocument/2006/relationships/hyperlink" Target="http://www.bioweb.genezis.eu/?cat=10&amp;file=sacharidy&amp;page=2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avelbohm.cz/kurzySCO/biochemie/zima_lekce3/dukaz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5984" y="3286124"/>
            <a:ext cx="4429124" cy="1112835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Sacharidy - názvosloví</a:t>
            </a:r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42844" y="0"/>
          <a:ext cx="2643174" cy="3163142"/>
        </p:xfrm>
        <a:graphic>
          <a:graphicData uri="http://schemas.openxmlformats.org/presentationml/2006/ole">
            <p:oleObj spid="_x0000_s28674" name="ACD/3D" r:id="rId3" imgW="2324424" imgH="2781688" progId="ACD.3D">
              <p:embed/>
            </p:oleObj>
          </a:graphicData>
        </a:graphic>
      </p:graphicFrame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 descr="man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57166"/>
            <a:ext cx="6964363" cy="3113088"/>
          </a:xfrm>
          <a:prstGeom prst="rect">
            <a:avLst/>
          </a:prstGeom>
        </p:spPr>
      </p:pic>
      <p:pic>
        <p:nvPicPr>
          <p:cNvPr id="3" name="Zástupný symbol pro obsah 5" descr="riboz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643314"/>
            <a:ext cx="8151813" cy="2786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6257940" cy="113191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Disacharidy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525963"/>
          </a:xfr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Redukující – </a:t>
            </a:r>
            <a:r>
              <a:rPr lang="cs-CZ" dirty="0" err="1" smtClean="0"/>
              <a:t>poloacetalový</a:t>
            </a:r>
            <a:r>
              <a:rPr lang="cs-CZ" dirty="0" smtClean="0"/>
              <a:t> hydroxyl volný</a:t>
            </a:r>
          </a:p>
          <a:p>
            <a:r>
              <a:rPr lang="cs-CZ" dirty="0" smtClean="0"/>
              <a:t>Vazba glykosidická – vazba 1,4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7" descr="disacharidy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643314"/>
            <a:ext cx="7480113" cy="1770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znik sach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662" y="366712"/>
            <a:ext cx="5400675" cy="6124575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5" descr="lakt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214422"/>
            <a:ext cx="3500587" cy="2066136"/>
          </a:xfrm>
          <a:prstGeom prst="rect">
            <a:avLst/>
          </a:prstGeom>
        </p:spPr>
      </p:pic>
      <p:pic>
        <p:nvPicPr>
          <p:cNvPr id="4" name="Obrázek 3" descr="celobios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714752"/>
            <a:ext cx="3071834" cy="2121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4643470" cy="917596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Konformace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Šestičlenný cyklus </a:t>
            </a:r>
            <a:r>
              <a:rPr lang="cs-CZ" dirty="0" err="1" smtClean="0"/>
              <a:t>pyranóz</a:t>
            </a:r>
            <a:r>
              <a:rPr lang="cs-CZ" dirty="0" smtClean="0"/>
              <a:t> má ve skutečnosti tvar židličky s vazebnými úhly 109°</a:t>
            </a:r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85852" y="3000372"/>
          <a:ext cx="2857520" cy="1867941"/>
        </p:xfrm>
        <a:graphic>
          <a:graphicData uri="http://schemas.openxmlformats.org/presentationml/2006/ole">
            <p:oleObj spid="_x0000_s2050" name="ChemSketch" r:id="rId3" imgW="1591200" imgH="103932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43042" y="51435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-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71670" y="514351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D- </a:t>
            </a:r>
            <a:r>
              <a:rPr lang="cs-CZ" dirty="0" err="1" smtClean="0"/>
              <a:t>glukopyranosa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357166"/>
            <a:ext cx="5072098" cy="1060472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Polysacharidy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Souhrnný vzorec          (C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10</a:t>
            </a:r>
            <a:r>
              <a:rPr lang="cs-CZ" dirty="0" smtClean="0"/>
              <a:t>O</a:t>
            </a:r>
            <a:r>
              <a:rPr lang="cs-CZ" baseline="-25000" dirty="0" smtClean="0"/>
              <a:t>5</a:t>
            </a:r>
            <a:r>
              <a:rPr lang="cs-CZ" dirty="0" smtClean="0"/>
              <a:t>)</a:t>
            </a:r>
            <a:r>
              <a:rPr lang="cs-CZ" baseline="-25000" dirty="0" smtClean="0"/>
              <a:t>n</a:t>
            </a:r>
            <a:endParaRPr lang="cs-CZ" dirty="0"/>
          </a:p>
        </p:txBody>
      </p:sp>
      <p:pic>
        <p:nvPicPr>
          <p:cNvPr id="4" name="Obrázek 3" descr="celul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000372"/>
            <a:ext cx="5891852" cy="1952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2857520" cy="64294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1543032" cy="674701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bioweb.genezis.eu</a:t>
            </a:r>
            <a:r>
              <a:rPr lang="cs-CZ" sz="1400" dirty="0" smtClean="0">
                <a:hlinkClick r:id="rId2"/>
              </a:rPr>
              <a:t>/?</a:t>
            </a:r>
            <a:r>
              <a:rPr lang="cs-CZ" sz="1400" dirty="0" err="1" smtClean="0">
                <a:hlinkClick r:id="rId2"/>
              </a:rPr>
              <a:t>cat</a:t>
            </a:r>
            <a:r>
              <a:rPr lang="cs-CZ" sz="1400" dirty="0" smtClean="0">
                <a:hlinkClick r:id="rId2"/>
              </a:rPr>
              <a:t>=10&amp;</a:t>
            </a:r>
            <a:r>
              <a:rPr lang="cs-CZ" sz="1400" dirty="0" err="1" smtClean="0">
                <a:hlinkClick r:id="rId2"/>
              </a:rPr>
              <a:t>file</a:t>
            </a:r>
            <a:r>
              <a:rPr lang="cs-CZ" sz="1400" dirty="0" smtClean="0">
                <a:hlinkClick r:id="rId2"/>
              </a:rPr>
              <a:t>=sacharidy&amp;</a:t>
            </a:r>
            <a:r>
              <a:rPr lang="cs-CZ" sz="1400" dirty="0" err="1" smtClean="0">
                <a:hlinkClick r:id="rId2"/>
              </a:rPr>
              <a:t>page</a:t>
            </a:r>
            <a:r>
              <a:rPr lang="cs-CZ" sz="1400" dirty="0" smtClean="0">
                <a:hlinkClick r:id="rId2"/>
              </a:rPr>
              <a:t>=2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http://alevelnotes.com/content_images/i16_amylose.jpg</a:t>
            </a:r>
            <a:endParaRPr lang="cs-CZ" sz="1400" dirty="0" smtClean="0"/>
          </a:p>
          <a:p>
            <a:r>
              <a:rPr lang="cs-CZ" sz="1400" dirty="0" smtClean="0">
                <a:hlinkClick r:id="rId4"/>
              </a:rPr>
              <a:t>http://pavelbohm.cz/kurzySCO/biochemie/zima_lekce3/dukaz.gif</a:t>
            </a:r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71611"/>
            <a:ext cx="1570049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500" dirty="0" err="1" smtClean="0"/>
              <a:t>Čársky</a:t>
            </a:r>
            <a:r>
              <a:rPr lang="cs-CZ" sz="1500" dirty="0" smtClean="0"/>
              <a:t>, J a kol. </a:t>
            </a:r>
            <a:r>
              <a:rPr lang="cs-CZ" sz="1500" i="1" dirty="0" smtClean="0"/>
              <a:t>Chemie pro III. ročník gymnázií</a:t>
            </a:r>
            <a:r>
              <a:rPr lang="cs-CZ" sz="1500" dirty="0" smtClean="0"/>
              <a:t>. 1. české </a:t>
            </a:r>
            <a:r>
              <a:rPr lang="cs-CZ" sz="1500" dirty="0" err="1" smtClean="0"/>
              <a:t>vyd</a:t>
            </a:r>
            <a:r>
              <a:rPr lang="cs-CZ" sz="1500" dirty="0" smtClean="0"/>
              <a:t>. Praha: SPN, 1986.</a:t>
            </a:r>
          </a:p>
          <a:p>
            <a:r>
              <a:rPr lang="cs-CZ" sz="1500" dirty="0" smtClean="0"/>
              <a:t>Kolář, K. a kol. </a:t>
            </a:r>
            <a:r>
              <a:rPr lang="cs-CZ" sz="1500" i="1" dirty="0" smtClean="0"/>
              <a:t>Chemie (organická a biochemie) II. pro gymnázia. </a:t>
            </a:r>
            <a:r>
              <a:rPr lang="cs-CZ" sz="1500" dirty="0" smtClean="0"/>
              <a:t>1. </a:t>
            </a:r>
            <a:r>
              <a:rPr lang="cs-CZ" sz="1500" dirty="0" err="1" smtClean="0"/>
              <a:t>vyd.Praha</a:t>
            </a:r>
            <a:r>
              <a:rPr lang="cs-CZ" sz="1500" dirty="0" smtClean="0"/>
              <a:t>: SPN, 1997</a:t>
            </a:r>
          </a:p>
          <a:p>
            <a:r>
              <a:rPr lang="cs-CZ" sz="1500" dirty="0" smtClean="0"/>
              <a:t>Svoboda, J., Kratochvíl, B. </a:t>
            </a:r>
            <a:r>
              <a:rPr lang="cs-CZ" sz="1500" i="1" dirty="0" smtClean="0"/>
              <a:t>Chemie pro střední školy 2b. </a:t>
            </a:r>
            <a:r>
              <a:rPr lang="cs-CZ" sz="1500" dirty="0" smtClean="0"/>
              <a:t>1.vyd. Praha: </a:t>
            </a:r>
            <a:r>
              <a:rPr lang="cs-CZ" sz="1500" dirty="0" err="1" smtClean="0"/>
              <a:t>Scientia</a:t>
            </a:r>
            <a:r>
              <a:rPr lang="cs-CZ" sz="1500" dirty="0" smtClean="0"/>
              <a:t>,</a:t>
            </a:r>
            <a:r>
              <a:rPr lang="cs-CZ" sz="1500" dirty="0" err="1" smtClean="0"/>
              <a:t>spol.sr.o</a:t>
            </a:r>
            <a:r>
              <a:rPr lang="cs-CZ" sz="1500" dirty="0" smtClean="0"/>
              <a:t>., pedagogické nakladatelství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85786" y="5786453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fiftyfifty.cz</a:t>
            </a:r>
            <a:r>
              <a:rPr lang="cs-CZ" dirty="0" smtClean="0"/>
              <a:t>/fotografie/2007-03-c3219640/</a:t>
            </a:r>
            <a:r>
              <a:rPr lang="cs-CZ" dirty="0" err="1" smtClean="0"/>
              <a:t>Novym</a:t>
            </a:r>
            <a:r>
              <a:rPr lang="cs-CZ" dirty="0" smtClean="0"/>
              <a:t>-zdrojem-energie-bude-</a:t>
            </a:r>
            <a:r>
              <a:rPr lang="cs-CZ" dirty="0" err="1" smtClean="0"/>
              <a:t>mozna</a:t>
            </a:r>
            <a:r>
              <a:rPr lang="cs-CZ" dirty="0" smtClean="0"/>
              <a:t>-</a:t>
            </a:r>
            <a:r>
              <a:rPr lang="cs-CZ" dirty="0" err="1" smtClean="0"/>
              <a:t>fotosynteza.jpg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5786478" cy="928694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Názvosloví sacharidů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168592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Glukóza – asymetrické uhlíky</a:t>
            </a:r>
          </a:p>
          <a:p>
            <a:r>
              <a:rPr lang="cs-CZ" dirty="0" smtClean="0"/>
              <a:t>V přírodě – D – glukóza – OH na posledním asymetrickém uhlíku doprava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429000"/>
            <a:ext cx="1447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Přímá spojovací šipka 7"/>
          <p:cNvCxnSpPr/>
          <p:nvPr/>
        </p:nvCxnSpPr>
        <p:spPr>
          <a:xfrm rot="10800000">
            <a:off x="4643438" y="5286388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496"/>
            <a:ext cx="5500726" cy="3500462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00034" y="500042"/>
            <a:ext cx="7715304" cy="107157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Řada –D- a L – sacharidů se odvozuje: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1571612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molekule glyceraldehydu je </a:t>
            </a:r>
            <a:r>
              <a:rPr lang="cs-CZ" dirty="0" err="1" smtClean="0"/>
              <a:t>chirální</a:t>
            </a:r>
            <a:r>
              <a:rPr lang="cs-CZ" dirty="0" smtClean="0"/>
              <a:t> centrum, dvě různá prostorová uspořádání. Od D-glyceraldehydu odvozujeme monosacharidy řady D -, L-. Od </a:t>
            </a:r>
            <a:r>
              <a:rPr lang="cs-CZ" dirty="0" err="1" smtClean="0"/>
              <a:t>dihydroxyacetonu</a:t>
            </a:r>
            <a:r>
              <a:rPr lang="cs-CZ" dirty="0" smtClean="0"/>
              <a:t> odvozujeme ketózy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71736" y="5429264"/>
            <a:ext cx="4394152" cy="3693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 přírodě převaha monosacharidů řady 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86446" y="4643446"/>
            <a:ext cx="173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dihydroxyaceton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22"/>
          <p:cNvGraphicFramePr>
            <a:graphicFrameLocks noChangeAspect="1"/>
          </p:cNvGraphicFramePr>
          <p:nvPr/>
        </p:nvGraphicFramePr>
        <p:xfrm>
          <a:off x="857224" y="285728"/>
          <a:ext cx="1143000" cy="2828925"/>
        </p:xfrm>
        <a:graphic>
          <a:graphicData uri="http://schemas.openxmlformats.org/presentationml/2006/ole">
            <p:oleObj spid="_x0000_s69634" name="ISIS/Draw Sketch" r:id="rId3" imgW="1143000" imgH="2828880" progId="">
              <p:embed/>
            </p:oleObj>
          </a:graphicData>
        </a:graphic>
      </p:graphicFrame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357166"/>
            <a:ext cx="14668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357166"/>
            <a:ext cx="14001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56" name="Object 40"/>
          <p:cNvGraphicFramePr>
            <a:graphicFrameLocks noChangeAspect="1"/>
          </p:cNvGraphicFramePr>
          <p:nvPr/>
        </p:nvGraphicFramePr>
        <p:xfrm>
          <a:off x="1214414" y="3929066"/>
          <a:ext cx="1027113" cy="2447925"/>
        </p:xfrm>
        <a:graphic>
          <a:graphicData uri="http://schemas.openxmlformats.org/presentationml/2006/ole">
            <p:oleObj spid="_x0000_s69637" name="ISIS/Draw Sketch" r:id="rId6" imgW="1095120" imgH="2609640" progId="">
              <p:embed/>
            </p:oleObj>
          </a:graphicData>
        </a:graphic>
      </p:graphicFrame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3786190"/>
            <a:ext cx="15716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72198" y="3929066"/>
            <a:ext cx="12477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857224" y="3357562"/>
            <a:ext cx="1200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glukóza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364" y="3357562"/>
            <a:ext cx="12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manóza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86446" y="3357562"/>
            <a:ext cx="137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galaktóza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214414" y="6488668"/>
            <a:ext cx="1270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fruktóza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86116" y="6215082"/>
            <a:ext cx="107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ribóza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43636" y="6215082"/>
            <a:ext cx="214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 – </a:t>
            </a:r>
            <a:r>
              <a:rPr lang="cs-CZ" dirty="0" err="1" smtClean="0"/>
              <a:t>deoxy</a:t>
            </a:r>
            <a:r>
              <a:rPr lang="cs-CZ" dirty="0" smtClean="0"/>
              <a:t> – D -ribóza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5429288" cy="1000124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Typy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Souhrnné</a:t>
            </a:r>
            <a:r>
              <a:rPr lang="cs-CZ" dirty="0" smtClean="0"/>
              <a:t> - sumární</a:t>
            </a:r>
          </a:p>
          <a:p>
            <a:r>
              <a:rPr lang="cs-CZ" dirty="0" smtClean="0"/>
              <a:t> Strukturní – </a:t>
            </a:r>
            <a:r>
              <a:rPr lang="cs-CZ" b="1" dirty="0" err="1" smtClean="0"/>
              <a:t>Fisherovy</a:t>
            </a:r>
            <a:r>
              <a:rPr lang="cs-CZ" dirty="0" smtClean="0"/>
              <a:t> vzorce</a:t>
            </a:r>
          </a:p>
          <a:p>
            <a:pPr>
              <a:buNone/>
            </a:pPr>
            <a:r>
              <a:rPr lang="cs-CZ" dirty="0" smtClean="0"/>
              <a:t>                        - </a:t>
            </a:r>
            <a:r>
              <a:rPr lang="cs-CZ" b="1" dirty="0" err="1" smtClean="0"/>
              <a:t>Tollensovy</a:t>
            </a:r>
            <a:r>
              <a:rPr lang="cs-CZ" dirty="0" smtClean="0"/>
              <a:t> vzorce</a:t>
            </a:r>
          </a:p>
          <a:p>
            <a:pPr>
              <a:buNone/>
            </a:pPr>
            <a:r>
              <a:rPr lang="cs-CZ" dirty="0" smtClean="0"/>
              <a:t>                        - </a:t>
            </a:r>
            <a:r>
              <a:rPr lang="cs-CZ" b="1" dirty="0" err="1" smtClean="0"/>
              <a:t>Haworthovy</a:t>
            </a:r>
            <a:r>
              <a:rPr lang="cs-CZ" b="1" dirty="0" smtClean="0"/>
              <a:t> </a:t>
            </a:r>
            <a:r>
              <a:rPr lang="cs-CZ" dirty="0" smtClean="0"/>
              <a:t>vzorce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857752" y="157161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</a:t>
            </a:r>
            <a:r>
              <a:rPr lang="cs-CZ" sz="2800" baseline="-25000" dirty="0" smtClean="0">
                <a:solidFill>
                  <a:srgbClr val="FF0000"/>
                </a:solidFill>
              </a:rPr>
              <a:t>6</a:t>
            </a:r>
            <a:r>
              <a:rPr lang="cs-CZ" sz="2800" dirty="0" smtClean="0">
                <a:solidFill>
                  <a:srgbClr val="FF0000"/>
                </a:solidFill>
              </a:rPr>
              <a:t>H</a:t>
            </a:r>
            <a:r>
              <a:rPr lang="cs-CZ" sz="2800" baseline="-25000" dirty="0" smtClean="0">
                <a:solidFill>
                  <a:srgbClr val="FF0000"/>
                </a:solidFill>
              </a:rPr>
              <a:t>12</a:t>
            </a:r>
            <a:r>
              <a:rPr lang="cs-CZ" sz="2800" dirty="0" smtClean="0">
                <a:solidFill>
                  <a:srgbClr val="FF0000"/>
                </a:solidFill>
              </a:rPr>
              <a:t>O</a:t>
            </a:r>
            <a:r>
              <a:rPr lang="cs-CZ" sz="2800" baseline="-25000" dirty="0" smtClean="0">
                <a:solidFill>
                  <a:srgbClr val="FF0000"/>
                </a:solidFill>
              </a:rPr>
              <a:t>6</a:t>
            </a:r>
            <a:endParaRPr lang="cs-CZ" sz="2800" dirty="0"/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000240"/>
            <a:ext cx="1447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86058"/>
            <a:ext cx="14287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143380"/>
            <a:ext cx="20002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Přímá spojovací šipka 8"/>
          <p:cNvCxnSpPr/>
          <p:nvPr/>
        </p:nvCxnSpPr>
        <p:spPr>
          <a:xfrm>
            <a:off x="5929322" y="2428868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10800000" flipV="1">
            <a:off x="2071670" y="3143248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16200000" flipH="1">
            <a:off x="3036083" y="3893347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Poloacetalová</a:t>
            </a:r>
            <a:r>
              <a:rPr lang="cs-CZ" dirty="0" smtClean="0"/>
              <a:t> vazba sacharidů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500306"/>
            <a:ext cx="14287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428868"/>
            <a:ext cx="14478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929322" y="2500306"/>
            <a:ext cx="20002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Přímá spojovací šipka 7"/>
          <p:cNvCxnSpPr/>
          <p:nvPr/>
        </p:nvCxnSpPr>
        <p:spPr>
          <a:xfrm>
            <a:off x="2500298" y="371475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929190" y="371475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357290" y="24288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500166" y="28574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500166" y="321468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500166" y="357187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500166" y="392906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 flipH="1">
            <a:off x="1500166" y="421481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643834" y="3357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286644" y="40005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72264" y="40719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000760" y="33575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286512" y="27860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286512" y="242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57158" y="5286388"/>
            <a:ext cx="8166723" cy="1477328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Poloacetalová</a:t>
            </a:r>
            <a:r>
              <a:rPr lang="cs-CZ" dirty="0" smtClean="0"/>
              <a:t> vazba mezi karbonylovou skupinou a OH skupinou na nejvzdálenějším  </a:t>
            </a:r>
          </a:p>
          <a:p>
            <a:r>
              <a:rPr lang="cs-CZ" dirty="0" err="1" smtClean="0"/>
              <a:t>asymetrickémuhlíku</a:t>
            </a:r>
            <a:r>
              <a:rPr lang="cs-CZ" dirty="0" smtClean="0"/>
              <a:t> – o jeden asymetrický uhlík navíc než v acyklickém vzorci</a:t>
            </a:r>
          </a:p>
          <a:p>
            <a:r>
              <a:rPr lang="cs-CZ" dirty="0" smtClean="0"/>
              <a:t> – vznik </a:t>
            </a:r>
            <a:r>
              <a:rPr lang="cs-CZ" b="1" dirty="0" err="1" smtClean="0"/>
              <a:t>anomerů</a:t>
            </a:r>
            <a:r>
              <a:rPr lang="cs-CZ" b="1" dirty="0" smtClean="0"/>
              <a:t> </a:t>
            </a:r>
            <a:r>
              <a:rPr lang="el-GR" b="1" dirty="0" smtClean="0"/>
              <a:t>α</a:t>
            </a:r>
            <a:r>
              <a:rPr lang="cs-CZ" b="1" dirty="0" smtClean="0"/>
              <a:t> a </a:t>
            </a:r>
            <a:r>
              <a:rPr lang="el-GR" b="1" dirty="0" smtClean="0"/>
              <a:t>β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Ve skutečnosti  - </a:t>
            </a:r>
            <a:r>
              <a:rPr lang="cs-CZ" b="1" dirty="0" smtClean="0"/>
              <a:t>cyklická forma sacharidů.</a:t>
            </a:r>
          </a:p>
          <a:p>
            <a:r>
              <a:rPr lang="cs-CZ" b="1" dirty="0" smtClean="0"/>
              <a:t>Co je v rovinném vzorci nalevo  píšeme v cyklickém vzorci nad rovinu kruhu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Mutarotace  - vzájemné přeměny</a:t>
            </a:r>
            <a:endParaRPr lang="cs-CZ" dirty="0"/>
          </a:p>
        </p:txBody>
      </p:sp>
      <p:pic>
        <p:nvPicPr>
          <p:cNvPr id="6" name="Zástupný symbol pro obsah 5" descr="Mutarotac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000240"/>
            <a:ext cx="8453907" cy="2496353"/>
          </a:xfrm>
          <a:ln w="317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285852" y="214290"/>
            <a:ext cx="6429420" cy="857256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Typy vzorců - shrnutí </a:t>
            </a:r>
            <a:endParaRPr lang="cs-CZ" dirty="0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85860"/>
            <a:ext cx="6072230" cy="5419302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5" descr="fruktoz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85728"/>
            <a:ext cx="6231538" cy="2456664"/>
          </a:xfrm>
          <a:prstGeom prst="rect">
            <a:avLst/>
          </a:prstGeom>
        </p:spPr>
      </p:pic>
      <p:pic>
        <p:nvPicPr>
          <p:cNvPr id="3" name="Zástupný symbol pro obsah 3" descr="galaktoz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714620"/>
            <a:ext cx="5788483" cy="2623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</TotalTime>
  <Words>300</Words>
  <Application>Microsoft Office PowerPoint</Application>
  <PresentationFormat>Předvádění na obrazovce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Motiv sady Office</vt:lpstr>
      <vt:lpstr>ACD/3D</vt:lpstr>
      <vt:lpstr>ISIS/Draw Sketch</vt:lpstr>
      <vt:lpstr>ChemSketch</vt:lpstr>
      <vt:lpstr>Sacharidy - názvosloví</vt:lpstr>
      <vt:lpstr> Názvosloví sacharidů </vt:lpstr>
      <vt:lpstr>Řada –D- a L – sacharidů se odvozuje:</vt:lpstr>
      <vt:lpstr>Snímek 4</vt:lpstr>
      <vt:lpstr>Typy vzorců</vt:lpstr>
      <vt:lpstr>Poloacetalová vazba sacharidů</vt:lpstr>
      <vt:lpstr>Mutarotace  - vzájemné přeměny</vt:lpstr>
      <vt:lpstr>Typy vzorců - shrnutí </vt:lpstr>
      <vt:lpstr>Snímek 9</vt:lpstr>
      <vt:lpstr>Snímek 10</vt:lpstr>
      <vt:lpstr>Disacharidy</vt:lpstr>
      <vt:lpstr>Snímek 12</vt:lpstr>
      <vt:lpstr>Snímek 13</vt:lpstr>
      <vt:lpstr>Konformace</vt:lpstr>
      <vt:lpstr>Polysacharidy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Jitky-PC</dc:creator>
  <cp:lastModifiedBy>Jitky-PC</cp:lastModifiedBy>
  <cp:revision>165</cp:revision>
  <dcterms:created xsi:type="dcterms:W3CDTF">2011-09-03T05:51:33Z</dcterms:created>
  <dcterms:modified xsi:type="dcterms:W3CDTF">2015-12-29T19:54:22Z</dcterms:modified>
</cp:coreProperties>
</file>