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86" r:id="rId3"/>
    <p:sldId id="272" r:id="rId4"/>
    <p:sldId id="273" r:id="rId5"/>
    <p:sldId id="274" r:id="rId6"/>
    <p:sldId id="275" r:id="rId7"/>
    <p:sldId id="290" r:id="rId8"/>
    <p:sldId id="276" r:id="rId9"/>
    <p:sldId id="277" r:id="rId10"/>
    <p:sldId id="287" r:id="rId11"/>
    <p:sldId id="278" r:id="rId12"/>
    <p:sldId id="279" r:id="rId13"/>
    <p:sldId id="280" r:id="rId14"/>
    <p:sldId id="281" r:id="rId15"/>
    <p:sldId id="288" r:id="rId16"/>
    <p:sldId id="289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787FD-76A7-46ED-80C5-32E1BCB3A7B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DF4B4-BA3A-44AA-BBE8-4DACCEE00FF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DF4B4-BA3A-44AA-BBE8-4DACCEE00FF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GH7kQ30SKo&amp;feature=relate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alevelnotes.com/content_images/i16_amylose.jpg" TargetMode="External"/><Relationship Id="rId2" Type="http://schemas.openxmlformats.org/officeDocument/2006/relationships/hyperlink" Target="http://www.bioweb.genezis.eu/?cat=10&amp;file=sacharidy&amp;page=2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biology.estranky.cz/img/picture/64/glykogen.JPG" TargetMode="External"/><Relationship Id="rId5" Type="http://schemas.openxmlformats.org/officeDocument/2006/relationships/hyperlink" Target="http://cs.wikipedia.org/wiki/Nitrocelul%C3%B3za" TargetMode="External"/><Relationship Id="rId4" Type="http://schemas.openxmlformats.org/officeDocument/2006/relationships/hyperlink" Target="http://www.abcbodybuilding.com/magazine03/fiberdynamics1_files/image001.gi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14546" y="3214686"/>
            <a:ext cx="4429124" cy="1112835"/>
          </a:xfr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Sacharidy - II</a:t>
            </a:r>
            <a:endParaRPr lang="cs-CZ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42844" y="142852"/>
          <a:ext cx="2387791" cy="2857520"/>
        </p:xfrm>
        <a:graphic>
          <a:graphicData uri="http://schemas.openxmlformats.org/presentationml/2006/ole">
            <p:oleObj spid="_x0000_s28674" name="ACD/3D" r:id="rId3" imgW="2324424" imgH="2781688" progId="ACD.3D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16_amylo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60350"/>
            <a:ext cx="7620000" cy="6337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3428992" y="4857760"/>
            <a:ext cx="500066" cy="2857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4" y="357166"/>
            <a:ext cx="5000660" cy="1060472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Amylopektin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Rozvětvenou strukturu, na 25 spojů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-1,4 je 1 spoj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-1,6</a:t>
            </a:r>
          </a:p>
          <a:p>
            <a:endParaRPr lang="cs-CZ" dirty="0" smtClean="0">
              <a:latin typeface="Calibri"/>
            </a:endParaRPr>
          </a:p>
          <a:p>
            <a:endParaRPr lang="cs-CZ" dirty="0" smtClean="0">
              <a:latin typeface="Calibri"/>
            </a:endParaRPr>
          </a:p>
          <a:p>
            <a:endParaRPr lang="cs-CZ" dirty="0" smtClean="0">
              <a:latin typeface="Calibri"/>
            </a:endParaRPr>
          </a:p>
          <a:p>
            <a:endParaRPr lang="cs-CZ" dirty="0" smtClean="0">
              <a:latin typeface="Calibri"/>
            </a:endParaRPr>
          </a:p>
          <a:p>
            <a:endParaRPr lang="cs-CZ" dirty="0" smtClean="0">
              <a:latin typeface="Calibri"/>
            </a:endParaRPr>
          </a:p>
          <a:p>
            <a:endParaRPr lang="cs-CZ" dirty="0" smtClean="0">
              <a:latin typeface="Calibri"/>
            </a:endParaRPr>
          </a:p>
          <a:p>
            <a:r>
              <a:rPr lang="cs-CZ" dirty="0" smtClean="0">
                <a:latin typeface="Calibri"/>
              </a:rPr>
              <a:t>Má vyšší molekulovou hmotnost než amylóza</a:t>
            </a:r>
          </a:p>
          <a:p>
            <a:r>
              <a:rPr lang="cs-CZ" dirty="0" smtClean="0">
                <a:latin typeface="Calibri"/>
              </a:rPr>
              <a:t>Ve studené vodě se nerozpouští</a:t>
            </a:r>
          </a:p>
          <a:p>
            <a:r>
              <a:rPr lang="cs-CZ" dirty="0" smtClean="0">
                <a:latin typeface="Calibri"/>
              </a:rPr>
              <a:t>V horké vodě – škrobový maz</a:t>
            </a:r>
          </a:p>
          <a:p>
            <a:endParaRPr lang="cs-CZ" dirty="0"/>
          </a:p>
        </p:txBody>
      </p:sp>
      <p:pic>
        <p:nvPicPr>
          <p:cNvPr id="4" name="Obrázek 3" descr="glykoge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285992"/>
            <a:ext cx="4042322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357422" y="285728"/>
            <a:ext cx="4214842" cy="1131910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 Použití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Částečnou kyselou hydrolýzou( nebo enzymovou) se štěpí škrob na různě dlouhé štěpy – </a:t>
            </a:r>
            <a:r>
              <a:rPr lang="cs-CZ" b="1" dirty="0" smtClean="0"/>
              <a:t>dextriny </a:t>
            </a:r>
            <a:r>
              <a:rPr lang="cs-CZ" dirty="0" smtClean="0"/>
              <a:t>– technická lepidla</a:t>
            </a:r>
          </a:p>
          <a:p>
            <a:r>
              <a:rPr lang="cs-CZ" dirty="0" smtClean="0"/>
              <a:t>Pokračující hydrolýzou – maltóza – glukóza</a:t>
            </a:r>
          </a:p>
          <a:p>
            <a:r>
              <a:rPr lang="cs-CZ" dirty="0" smtClean="0"/>
              <a:t>Hlavní zdroj škrobu: bramborové hlízy – 20% škrobu, obilná zrna 50-80%.</a:t>
            </a:r>
          </a:p>
          <a:p>
            <a:r>
              <a:rPr lang="cs-CZ" dirty="0" smtClean="0"/>
              <a:t>Škrob je </a:t>
            </a:r>
            <a:r>
              <a:rPr lang="cs-CZ" b="1" dirty="0" smtClean="0"/>
              <a:t>základní složkou potravy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14480" y="500042"/>
            <a:ext cx="4500594" cy="917596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 Glykogen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Polysacharid živočichů</a:t>
            </a:r>
          </a:p>
          <a:p>
            <a:r>
              <a:rPr lang="cs-CZ" dirty="0" smtClean="0"/>
              <a:t>Více větvené molekuly než amylopektin, jinak obdobná struktura amylopektinu</a:t>
            </a:r>
            <a:endParaRPr lang="cs-CZ" dirty="0"/>
          </a:p>
        </p:txBody>
      </p:sp>
      <p:pic>
        <p:nvPicPr>
          <p:cNvPr id="7" name="Obrázek 6" descr="glykogen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214686"/>
            <a:ext cx="3894122" cy="3357562"/>
          </a:xfrm>
          <a:prstGeom prst="rect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28794" y="428604"/>
            <a:ext cx="4572032" cy="846158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 Celulóza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000" dirty="0" smtClean="0"/>
              <a:t>Podstatou přírodních vláken</a:t>
            </a:r>
          </a:p>
          <a:p>
            <a:r>
              <a:rPr lang="cs-CZ" sz="2000" dirty="0" smtClean="0"/>
              <a:t>Čistá makromolekula celulózy víc než 1000 stavebních jednotek </a:t>
            </a:r>
            <a:r>
              <a:rPr lang="el-GR" sz="2000" dirty="0" smtClean="0"/>
              <a:t>β</a:t>
            </a:r>
            <a:r>
              <a:rPr lang="cs-CZ" sz="2000" dirty="0" smtClean="0"/>
              <a:t>-D-glukózových jednotek, spojených </a:t>
            </a:r>
            <a:r>
              <a:rPr lang="el-GR" sz="2000" dirty="0" smtClean="0"/>
              <a:t>β</a:t>
            </a:r>
            <a:r>
              <a:rPr lang="cs-CZ" sz="2000" dirty="0" smtClean="0"/>
              <a:t>-1,4</a:t>
            </a:r>
          </a:p>
          <a:p>
            <a:r>
              <a:rPr lang="cs-CZ" sz="2000" dirty="0" smtClean="0"/>
              <a:t> celulóza – bavlna</a:t>
            </a:r>
          </a:p>
          <a:p>
            <a:r>
              <a:rPr lang="cs-CZ" sz="2000" dirty="0" smtClean="0"/>
              <a:t>Ve dřevě je doprovázena dalšími látkami( ligninem, hemicelulózami a pryskyřicemi)</a:t>
            </a:r>
          </a:p>
          <a:p>
            <a:r>
              <a:rPr lang="cs-CZ" sz="2000" dirty="0" smtClean="0"/>
              <a:t>Ve vodě nerozpustná</a:t>
            </a:r>
            <a:endParaRPr lang="cs-CZ" sz="2000" dirty="0"/>
          </a:p>
        </p:txBody>
      </p:sp>
      <p:pic>
        <p:nvPicPr>
          <p:cNvPr id="6" name="Obrázek 5" descr="celuloz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214818"/>
            <a:ext cx="5891852" cy="19526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elulos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928670"/>
            <a:ext cx="7376639" cy="4829198"/>
          </a:xfrm>
          <a:prstGeom prst="rect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Výroba celulózy - papíru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Dřevěné štěpky se vaří pod tlakem ve směsi se sulfidem sodným,  hydroxidem sodným </a:t>
            </a:r>
          </a:p>
          <a:p>
            <a:pPr>
              <a:buNone/>
            </a:pPr>
            <a:r>
              <a:rPr lang="cs-CZ" dirty="0" smtClean="0"/>
              <a:t>(sulfátový způsob) tak dlouho, dokud se </a:t>
            </a:r>
            <a:r>
              <a:rPr lang="cs-CZ" dirty="0" err="1" smtClean="0"/>
              <a:t>necelulózní</a:t>
            </a:r>
            <a:r>
              <a:rPr lang="cs-CZ" dirty="0" smtClean="0"/>
              <a:t> látky rozpustí do sulfátového louhu. </a:t>
            </a:r>
            <a:r>
              <a:rPr lang="cs-CZ" dirty="0" err="1" smtClean="0"/>
              <a:t>Necelulózní</a:t>
            </a:r>
            <a:r>
              <a:rPr lang="cs-CZ" dirty="0" smtClean="0"/>
              <a:t> látky se odstraní, surová celulóza se dále bělí a zpracovává. Surová celulóza – buničina, filtrační papír.</a:t>
            </a:r>
          </a:p>
          <a:p>
            <a:r>
              <a:rPr lang="cs-CZ" dirty="0" smtClean="0"/>
              <a:t>Do papíru přídavky dalších látek snižující </a:t>
            </a:r>
            <a:r>
              <a:rPr lang="cs-CZ" dirty="0" err="1" smtClean="0"/>
              <a:t>rozpíjivost</a:t>
            </a:r>
            <a:r>
              <a:rPr lang="cs-CZ" dirty="0" smtClean="0"/>
              <a:t> tekutin , plniva, klížidla – např. síran barnatý, křída,kaolín, kalafuna, škrob…</a:t>
            </a:r>
          </a:p>
          <a:p>
            <a:r>
              <a:rPr lang="cs-CZ" dirty="0" smtClean="0">
                <a:hlinkClick r:id="rId2"/>
              </a:rPr>
              <a:t>papírna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57224" y="214290"/>
            <a:ext cx="6786610" cy="1203348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Chemické reakce celulózy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Pro reakce </a:t>
            </a:r>
            <a:r>
              <a:rPr lang="cs-CZ" sz="2000" b="1" dirty="0" smtClean="0"/>
              <a:t>nejpřístupnější OH na 6. C atomu</a:t>
            </a:r>
          </a:p>
          <a:p>
            <a:r>
              <a:rPr lang="cs-CZ" sz="2000" dirty="0" smtClean="0"/>
              <a:t>Reakcí se sirouhlíkem a hydroxidem sodným vzniká ve vodě rozpustný  </a:t>
            </a:r>
            <a:r>
              <a:rPr lang="cs-CZ" sz="2000" b="1" dirty="0" err="1" smtClean="0"/>
              <a:t>xanthogenát</a:t>
            </a:r>
            <a:r>
              <a:rPr lang="cs-CZ" sz="2000" b="1" dirty="0" smtClean="0"/>
              <a:t> celulózy, </a:t>
            </a:r>
            <a:r>
              <a:rPr lang="cs-CZ" sz="2000" dirty="0" smtClean="0"/>
              <a:t>který je meziproduktem při výrobě </a:t>
            </a:r>
            <a:r>
              <a:rPr lang="cs-CZ" sz="2000" b="1" dirty="0" smtClean="0"/>
              <a:t>viskózového</a:t>
            </a:r>
            <a:r>
              <a:rPr lang="cs-CZ" sz="2000" dirty="0" smtClean="0"/>
              <a:t> </a:t>
            </a:r>
            <a:r>
              <a:rPr lang="cs-CZ" sz="2000" b="1" dirty="0" smtClean="0"/>
              <a:t>hedvábí a celofánu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Xanthogenát</a:t>
            </a:r>
            <a:r>
              <a:rPr lang="cs-CZ" sz="2000" dirty="0" smtClean="0"/>
              <a:t> se protlačuje do prostředí kyseliny sírové buď štěrbinou</a:t>
            </a:r>
          </a:p>
          <a:p>
            <a:pPr>
              <a:buNone/>
            </a:pPr>
            <a:r>
              <a:rPr lang="cs-CZ" sz="2000" dirty="0" smtClean="0"/>
              <a:t>      ( celofán), nebo tryskami ( vlákno). Regenerovaná celulóza má kratší řetězce.</a:t>
            </a:r>
          </a:p>
          <a:p>
            <a:pPr>
              <a:buNone/>
            </a:pP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/>
              <a:t>                                     </a:t>
            </a:r>
          </a:p>
          <a:p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     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        </a:t>
            </a:r>
            <a:endParaRPr lang="cs-CZ" sz="2000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3071802" y="4857760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428992" y="435769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NaOH</a:t>
            </a:r>
            <a:endParaRPr lang="cs-CZ" dirty="0"/>
          </a:p>
        </p:txBody>
      </p:sp>
      <p:sp>
        <p:nvSpPr>
          <p:cNvPr id="11" name="Volný tvar 10"/>
          <p:cNvSpPr/>
          <p:nvPr/>
        </p:nvSpPr>
        <p:spPr>
          <a:xfrm flipV="1">
            <a:off x="6643702" y="2928934"/>
            <a:ext cx="829123" cy="464127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857628"/>
            <a:ext cx="2364295" cy="200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00034" y="3929066"/>
          <a:ext cx="2519278" cy="1739903"/>
        </p:xfrm>
        <a:graphic>
          <a:graphicData uri="http://schemas.openxmlformats.org/presentationml/2006/ole">
            <p:oleObj spid="_x0000_s6150" name="ChemSketch" r:id="rId4" imgW="1899000" imgH="1310760" progId="ACD.ChemSketch.20">
              <p:embed/>
            </p:oleObj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3500430" y="492919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CS</a:t>
            </a:r>
            <a:r>
              <a:rPr lang="cs-CZ" baseline="-25000" dirty="0" smtClean="0"/>
              <a:t>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8728" y="428604"/>
            <a:ext cx="5500726" cy="989034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Nitráty celulózy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Působením nitrační směsi vzniká mono, </a:t>
            </a:r>
            <a:r>
              <a:rPr lang="cs-CZ" sz="2000" dirty="0" err="1" smtClean="0"/>
              <a:t>di</a:t>
            </a:r>
            <a:r>
              <a:rPr lang="cs-CZ" sz="2000" dirty="0" smtClean="0"/>
              <a:t>, až </a:t>
            </a:r>
            <a:r>
              <a:rPr lang="cs-CZ" sz="2000" dirty="0" err="1" smtClean="0"/>
              <a:t>trinitrát</a:t>
            </a:r>
            <a:r>
              <a:rPr lang="cs-CZ" sz="2000" dirty="0" smtClean="0"/>
              <a:t> celulózy</a:t>
            </a:r>
          </a:p>
          <a:p>
            <a:r>
              <a:rPr lang="cs-CZ" sz="2000" dirty="0" smtClean="0"/>
              <a:t>Pro další zpracování jsou vhodné nitráty s obsahem dusíku 10 – 15%, které jsou rozpustné v alkoholu, etheru,acetonu. Vyrábí se z nich </a:t>
            </a:r>
            <a:r>
              <a:rPr lang="cs-CZ" sz="2000" b="1" dirty="0" err="1" smtClean="0">
                <a:solidFill>
                  <a:srgbClr val="FF0000"/>
                </a:solidFill>
              </a:rPr>
              <a:t>kolódium</a:t>
            </a:r>
            <a:r>
              <a:rPr lang="cs-CZ" sz="2000" dirty="0" smtClean="0"/>
              <a:t> = roztok nitrátu celulózy, alkoholu a etheru ( odstraňování bradavic)</a:t>
            </a:r>
          </a:p>
          <a:p>
            <a:r>
              <a:rPr lang="cs-CZ" sz="2000" b="1" dirty="0" smtClean="0">
                <a:solidFill>
                  <a:srgbClr val="FF0000"/>
                </a:solidFill>
              </a:rPr>
              <a:t>Celuloid</a:t>
            </a:r>
            <a:r>
              <a:rPr lang="cs-CZ" sz="2000" dirty="0" smtClean="0"/>
              <a:t> = roztok nitrátu ve směsi s alkoholem, etherem a kafrem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     </a:t>
            </a:r>
            <a:r>
              <a:rPr lang="cs-CZ" sz="2000" dirty="0" smtClean="0"/>
              <a:t>(</a:t>
            </a:r>
            <a:r>
              <a:rPr lang="cs-CZ" sz="2000" dirty="0" smtClean="0"/>
              <a:t>do 12% N)</a:t>
            </a:r>
            <a:endParaRPr lang="cs-CZ" sz="1800" dirty="0" smtClean="0"/>
          </a:p>
          <a:p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FF0000"/>
                </a:solidFill>
              </a:rPr>
              <a:t>Střelná bavlna </a:t>
            </a:r>
            <a:r>
              <a:rPr lang="cs-CZ" sz="1800" dirty="0" smtClean="0"/>
              <a:t>= nitrovaná celulóza – 14% dusíku – jedná se o trhavinu, hořlavinu</a:t>
            </a:r>
            <a:endParaRPr lang="cs-CZ" sz="1800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785918" y="4143380"/>
          <a:ext cx="2714644" cy="1904337"/>
        </p:xfrm>
        <a:graphic>
          <a:graphicData uri="http://schemas.openxmlformats.org/presentationml/2006/ole">
            <p:oleObj spid="_x0000_s7171" name="ChemSketch" r:id="rId3" imgW="1899000" imgH="133200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357422" y="6215082"/>
            <a:ext cx="171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trinitrát</a:t>
            </a:r>
            <a:r>
              <a:rPr lang="cs-CZ" dirty="0" smtClean="0"/>
              <a:t> celulózy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142844" y="285728"/>
            <a:ext cx="3786214" cy="1131910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Použití celulózy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357158" y="2214554"/>
            <a:ext cx="4040188" cy="395128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Výroba papíru, obalového materiálu,</a:t>
            </a:r>
          </a:p>
          <a:p>
            <a:r>
              <a:rPr lang="cs-CZ" dirty="0" smtClean="0"/>
              <a:t>hygienických potřeb, …</a:t>
            </a:r>
          </a:p>
          <a:p>
            <a:r>
              <a:rPr lang="cs-CZ" dirty="0" smtClean="0"/>
              <a:t>Hlavní živina býložravců</a:t>
            </a:r>
          </a:p>
          <a:p>
            <a:r>
              <a:rPr lang="cs-CZ" dirty="0" smtClean="0"/>
              <a:t>Nejrozšířenější organickou látkou na Zemi</a:t>
            </a:r>
            <a:endParaRPr lang="cs-CZ" dirty="0"/>
          </a:p>
        </p:txBody>
      </p:sp>
      <p:pic>
        <p:nvPicPr>
          <p:cNvPr id="7" name="Obrázek 6" descr="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85728"/>
            <a:ext cx="3857652" cy="3095766"/>
          </a:xfrm>
          <a:prstGeom prst="rect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6" name="Obrázek 5" descr="industries_pap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3643314"/>
            <a:ext cx="3853880" cy="3067046"/>
          </a:xfrm>
          <a:prstGeom prst="rect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43296" cy="939784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4257676" cy="2257427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Oligosacharidy</a:t>
            </a:r>
          </a:p>
          <a:p>
            <a:r>
              <a:rPr lang="cs-CZ" dirty="0" smtClean="0"/>
              <a:t>Polysacharidy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1900222" cy="989034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71611"/>
            <a:ext cx="1828784" cy="60326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Obrázky: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114800" cy="3968769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bioweb.genezis.eu</a:t>
            </a:r>
            <a:r>
              <a:rPr lang="cs-CZ" sz="1400" dirty="0" smtClean="0">
                <a:hlinkClick r:id="rId2"/>
              </a:rPr>
              <a:t>/?</a:t>
            </a:r>
            <a:r>
              <a:rPr lang="cs-CZ" sz="1400" dirty="0" err="1" smtClean="0">
                <a:hlinkClick r:id="rId2"/>
              </a:rPr>
              <a:t>cat</a:t>
            </a:r>
            <a:r>
              <a:rPr lang="cs-CZ" sz="1400" dirty="0" smtClean="0">
                <a:hlinkClick r:id="rId2"/>
              </a:rPr>
              <a:t>=10&amp;</a:t>
            </a:r>
            <a:r>
              <a:rPr lang="cs-CZ" sz="1400" dirty="0" err="1" smtClean="0">
                <a:hlinkClick r:id="rId2"/>
              </a:rPr>
              <a:t>file</a:t>
            </a:r>
            <a:r>
              <a:rPr lang="cs-CZ" sz="1400" dirty="0" smtClean="0">
                <a:hlinkClick r:id="rId2"/>
              </a:rPr>
              <a:t>=sacharidy&amp;</a:t>
            </a:r>
            <a:r>
              <a:rPr lang="cs-CZ" sz="1400" dirty="0" err="1" smtClean="0">
                <a:hlinkClick r:id="rId2"/>
              </a:rPr>
              <a:t>page</a:t>
            </a:r>
            <a:r>
              <a:rPr lang="cs-CZ" sz="1400" dirty="0" smtClean="0">
                <a:hlinkClick r:id="rId2"/>
              </a:rPr>
              <a:t>=2</a:t>
            </a:r>
            <a:endParaRPr lang="cs-CZ" sz="1400" dirty="0" smtClean="0"/>
          </a:p>
          <a:p>
            <a:r>
              <a:rPr lang="cs-CZ" sz="1400" dirty="0" smtClean="0">
                <a:hlinkClick r:id="rId3"/>
              </a:rPr>
              <a:t>http://alevelnotes.com/content_images/i16_amylose.jpg</a:t>
            </a:r>
            <a:endParaRPr lang="cs-CZ" sz="1400" dirty="0" smtClean="0"/>
          </a:p>
          <a:p>
            <a:r>
              <a:rPr lang="cs-CZ" sz="1400" dirty="0" smtClean="0"/>
              <a:t>http://pavelbohm.cz/kurzySCO/biochemie/zima_lekce3/dukaz.gif</a:t>
            </a:r>
          </a:p>
          <a:p>
            <a:r>
              <a:rPr lang="cs-CZ" sz="1400" dirty="0" smtClean="0">
                <a:hlinkClick r:id="rId4"/>
              </a:rPr>
              <a:t>http://www.</a:t>
            </a:r>
            <a:r>
              <a:rPr lang="cs-CZ" sz="1400" dirty="0" err="1" smtClean="0">
                <a:hlinkClick r:id="rId4"/>
              </a:rPr>
              <a:t>abcbodybuilding.com</a:t>
            </a:r>
            <a:r>
              <a:rPr lang="cs-CZ" sz="1400" dirty="0" smtClean="0">
                <a:hlinkClick r:id="rId4"/>
              </a:rPr>
              <a:t>/magazine03/fiberdynamics1_</a:t>
            </a:r>
            <a:r>
              <a:rPr lang="cs-CZ" sz="1400" dirty="0" err="1" smtClean="0">
                <a:hlinkClick r:id="rId4"/>
              </a:rPr>
              <a:t>files</a:t>
            </a:r>
            <a:r>
              <a:rPr lang="cs-CZ" sz="1400" dirty="0" smtClean="0">
                <a:hlinkClick r:id="rId4"/>
              </a:rPr>
              <a:t>/image001.gif</a:t>
            </a:r>
            <a:endParaRPr lang="cs-CZ" sz="1400" dirty="0" smtClean="0"/>
          </a:p>
          <a:p>
            <a:r>
              <a:rPr lang="cs-CZ" sz="1400" dirty="0" smtClean="0">
                <a:hlinkClick r:id="rId5"/>
              </a:rPr>
              <a:t>http://cs.wikipedia.org/wiki/Nitrocelul%C3%B3za</a:t>
            </a:r>
            <a:endParaRPr lang="cs-CZ" sz="1400" dirty="0" smtClean="0"/>
          </a:p>
          <a:p>
            <a:r>
              <a:rPr lang="cs-CZ" sz="1400" dirty="0" smtClean="0">
                <a:hlinkClick r:id="rId6"/>
              </a:rPr>
              <a:t>http://www.biology.</a:t>
            </a:r>
            <a:r>
              <a:rPr lang="cs-CZ" sz="1400" dirty="0" err="1" smtClean="0">
                <a:hlinkClick r:id="rId6"/>
              </a:rPr>
              <a:t>estranky.cz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img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picture</a:t>
            </a:r>
            <a:r>
              <a:rPr lang="cs-CZ" sz="1400" dirty="0" smtClean="0">
                <a:hlinkClick r:id="rId6"/>
              </a:rPr>
              <a:t>/64/glykogen.JPG</a:t>
            </a:r>
            <a:endParaRPr lang="cs-CZ" sz="1400" dirty="0" smtClean="0"/>
          </a:p>
          <a:p>
            <a:r>
              <a:rPr lang="cs-CZ" sz="1400" dirty="0" smtClean="0"/>
              <a:t>http://www.</a:t>
            </a:r>
            <a:r>
              <a:rPr lang="cs-CZ" sz="1400" dirty="0" err="1" smtClean="0"/>
              <a:t>konecranes.cz</a:t>
            </a:r>
            <a:r>
              <a:rPr lang="cs-CZ" sz="1400" dirty="0" smtClean="0"/>
              <a:t>/</a:t>
            </a:r>
            <a:r>
              <a:rPr lang="cs-CZ" sz="1400" dirty="0" err="1" smtClean="0"/>
              <a:t>files</a:t>
            </a:r>
            <a:r>
              <a:rPr lang="cs-CZ" sz="1400" dirty="0" smtClean="0"/>
              <a:t>/</a:t>
            </a:r>
            <a:r>
              <a:rPr lang="cs-CZ" sz="1400" dirty="0" err="1" smtClean="0"/>
              <a:t>images</a:t>
            </a:r>
            <a:r>
              <a:rPr lang="cs-CZ" sz="1400" dirty="0" smtClean="0"/>
              <a:t>/</a:t>
            </a:r>
            <a:r>
              <a:rPr lang="cs-CZ" sz="1400" dirty="0" err="1" smtClean="0"/>
              <a:t>industries</a:t>
            </a:r>
            <a:r>
              <a:rPr lang="cs-CZ" sz="1400" dirty="0" smtClean="0"/>
              <a:t>/pulp_</a:t>
            </a:r>
            <a:r>
              <a:rPr lang="cs-CZ" sz="1400" dirty="0" err="1" smtClean="0"/>
              <a:t>and</a:t>
            </a:r>
            <a:r>
              <a:rPr lang="cs-CZ" sz="1400" dirty="0" smtClean="0"/>
              <a:t>_</a:t>
            </a:r>
            <a:r>
              <a:rPr lang="cs-CZ" sz="1400" dirty="0" err="1" smtClean="0"/>
              <a:t>paper</a:t>
            </a:r>
            <a:r>
              <a:rPr lang="cs-CZ" sz="1400" dirty="0" smtClean="0"/>
              <a:t>/</a:t>
            </a:r>
            <a:r>
              <a:rPr lang="cs-CZ" sz="1400" dirty="0" err="1" smtClean="0"/>
              <a:t>industries</a:t>
            </a:r>
            <a:r>
              <a:rPr lang="cs-CZ" sz="1400" dirty="0" smtClean="0"/>
              <a:t>_</a:t>
            </a:r>
            <a:r>
              <a:rPr lang="cs-CZ" sz="1400" dirty="0" err="1" smtClean="0"/>
              <a:t>paper.jpg</a:t>
            </a:r>
            <a:endParaRPr lang="cs-CZ" sz="1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71611"/>
            <a:ext cx="1570049" cy="60326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500" dirty="0" err="1" smtClean="0"/>
              <a:t>Čársky</a:t>
            </a:r>
            <a:r>
              <a:rPr lang="cs-CZ" sz="1500" dirty="0" smtClean="0"/>
              <a:t>, J a kol. </a:t>
            </a:r>
            <a:r>
              <a:rPr lang="cs-CZ" sz="1500" i="1" dirty="0" smtClean="0"/>
              <a:t>Chemie pro III. ročník gymnázií</a:t>
            </a:r>
            <a:r>
              <a:rPr lang="cs-CZ" sz="1500" dirty="0" smtClean="0"/>
              <a:t>. 1. české </a:t>
            </a:r>
            <a:r>
              <a:rPr lang="cs-CZ" sz="1500" dirty="0" err="1" smtClean="0"/>
              <a:t>vyd</a:t>
            </a:r>
            <a:r>
              <a:rPr lang="cs-CZ" sz="1500" dirty="0" smtClean="0"/>
              <a:t>. Praha: SPN, 1986.</a:t>
            </a:r>
          </a:p>
          <a:p>
            <a:r>
              <a:rPr lang="cs-CZ" sz="1500" dirty="0" smtClean="0"/>
              <a:t>Kolář, K. a kol. </a:t>
            </a:r>
            <a:r>
              <a:rPr lang="cs-CZ" sz="1500" i="1" dirty="0" smtClean="0"/>
              <a:t>Chemie (organická a biochemie) II. pro gymnázia. </a:t>
            </a:r>
            <a:r>
              <a:rPr lang="cs-CZ" sz="1500" dirty="0" smtClean="0"/>
              <a:t>1. </a:t>
            </a:r>
            <a:r>
              <a:rPr lang="cs-CZ" sz="1500" dirty="0" err="1" smtClean="0"/>
              <a:t>vyd.Praha</a:t>
            </a:r>
            <a:r>
              <a:rPr lang="cs-CZ" sz="1500" dirty="0" smtClean="0"/>
              <a:t>: SPN, 1997</a:t>
            </a:r>
          </a:p>
          <a:p>
            <a:r>
              <a:rPr lang="cs-CZ" sz="1500" dirty="0" smtClean="0"/>
              <a:t>Svoboda, J., Kratochvíl, B. </a:t>
            </a:r>
            <a:r>
              <a:rPr lang="cs-CZ" sz="1500" i="1" dirty="0" smtClean="0"/>
              <a:t>Chemie pro střední školy 2b. </a:t>
            </a:r>
            <a:r>
              <a:rPr lang="cs-CZ" sz="1500" dirty="0" smtClean="0"/>
              <a:t>1.vyd. Praha: </a:t>
            </a:r>
            <a:r>
              <a:rPr lang="cs-CZ" sz="1500" dirty="0" err="1" smtClean="0"/>
              <a:t>Scientia</a:t>
            </a:r>
            <a:r>
              <a:rPr lang="cs-CZ" sz="1500" dirty="0" smtClean="0"/>
              <a:t>,</a:t>
            </a:r>
            <a:r>
              <a:rPr lang="cs-CZ" sz="1500" dirty="0" err="1" smtClean="0"/>
              <a:t>spol.sr.o</a:t>
            </a:r>
            <a:r>
              <a:rPr lang="cs-CZ" sz="1500" dirty="0" smtClean="0"/>
              <a:t>., pedagogické nakladatelství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5918" y="285728"/>
            <a:ext cx="5643602" cy="1214446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 Oligosacharidy:</a:t>
            </a:r>
            <a:br>
              <a:rPr lang="cs-CZ" dirty="0" smtClean="0"/>
            </a:br>
            <a:r>
              <a:rPr lang="cs-CZ" dirty="0" smtClean="0"/>
              <a:t>Disacharidy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8"/>
          </a:xfrm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Redukující</a:t>
            </a:r>
            <a:r>
              <a:rPr lang="cs-CZ" dirty="0" smtClean="0"/>
              <a:t> – mají </a:t>
            </a:r>
            <a:r>
              <a:rPr lang="cs-CZ" dirty="0" err="1" smtClean="0"/>
              <a:t>poloacetalový</a:t>
            </a:r>
            <a:r>
              <a:rPr lang="cs-CZ" dirty="0" smtClean="0"/>
              <a:t> OH volný –laktóza, maltóza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Neredukující</a:t>
            </a:r>
            <a:r>
              <a:rPr lang="cs-CZ" dirty="0" smtClean="0"/>
              <a:t> -sacharóza</a:t>
            </a:r>
            <a:endParaRPr lang="cs-CZ" dirty="0"/>
          </a:p>
        </p:txBody>
      </p:sp>
      <p:pic>
        <p:nvPicPr>
          <p:cNvPr id="4" name="Obrázek 3" descr="maltoz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214818"/>
            <a:ext cx="3227698" cy="1914528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Obrázek 4" descr="sacharoz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4286256"/>
            <a:ext cx="3068691" cy="1881190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57290" y="500042"/>
            <a:ext cx="4714908" cy="917596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Maltóza</a:t>
            </a:r>
            <a:endParaRPr lang="cs-CZ" dirty="0"/>
          </a:p>
        </p:txBody>
      </p:sp>
      <p:pic>
        <p:nvPicPr>
          <p:cNvPr id="8" name="Zástupný symbol pro obsah 7" descr="disacharidy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000240"/>
            <a:ext cx="7480113" cy="1770860"/>
          </a:xfrm>
        </p:spPr>
      </p:pic>
      <p:sp>
        <p:nvSpPr>
          <p:cNvPr id="9" name="TextovéPole 8"/>
          <p:cNvSpPr txBox="1"/>
          <p:nvPr/>
        </p:nvSpPr>
        <p:spPr>
          <a:xfrm>
            <a:off x="642910" y="4286256"/>
            <a:ext cx="5832622" cy="64633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Sladový cukr</a:t>
            </a:r>
            <a:r>
              <a:rPr lang="cs-CZ" dirty="0" smtClean="0"/>
              <a:t>, možno získat enzymatickou hydrolýzou škrobu.</a:t>
            </a:r>
          </a:p>
          <a:p>
            <a:r>
              <a:rPr lang="cs-CZ" dirty="0" smtClean="0"/>
              <a:t>Enzym maltáza štěpí maltózu až na zkvasitelnou glukózu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5786" y="5214950"/>
            <a:ext cx="1681871" cy="369332"/>
          </a:xfrm>
          <a:prstGeom prst="rect">
            <a:avLst/>
          </a:prstGeom>
          <a:solidFill>
            <a:srgbClr val="92D050"/>
          </a:solidFill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Spojení   </a:t>
            </a:r>
            <a:r>
              <a:rPr lang="el-GR" dirty="0" smtClean="0"/>
              <a:t>α</a:t>
            </a:r>
            <a:r>
              <a:rPr lang="cs-CZ" dirty="0" smtClean="0"/>
              <a:t> – 1,4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71670" y="357166"/>
            <a:ext cx="4357718" cy="1060472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Laktóza</a:t>
            </a:r>
            <a:endParaRPr lang="cs-CZ" dirty="0"/>
          </a:p>
        </p:txBody>
      </p:sp>
      <p:pic>
        <p:nvPicPr>
          <p:cNvPr id="6" name="Zástupný symbol pro obsah 5" descr="laktoz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643050"/>
            <a:ext cx="3500587" cy="2066136"/>
          </a:xfrm>
        </p:spPr>
      </p:pic>
      <p:sp>
        <p:nvSpPr>
          <p:cNvPr id="7" name="TextovéPole 6"/>
          <p:cNvSpPr txBox="1"/>
          <p:nvPr/>
        </p:nvSpPr>
        <p:spPr>
          <a:xfrm>
            <a:off x="571472" y="4357694"/>
            <a:ext cx="7429552" cy="120032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Mléčný cukr </a:t>
            </a:r>
            <a:r>
              <a:rPr lang="cs-CZ" dirty="0" smtClean="0"/>
              <a:t>– stavební jednotky jsou </a:t>
            </a:r>
            <a:r>
              <a:rPr lang="el-GR" dirty="0" smtClean="0"/>
              <a:t>β</a:t>
            </a:r>
            <a:r>
              <a:rPr lang="cs-CZ" dirty="0" smtClean="0"/>
              <a:t>-D-</a:t>
            </a:r>
            <a:r>
              <a:rPr lang="cs-CZ" dirty="0" err="1" smtClean="0"/>
              <a:t>galaktopyranóza</a:t>
            </a:r>
            <a:r>
              <a:rPr lang="cs-CZ" dirty="0" smtClean="0"/>
              <a:t> a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-D-</a:t>
            </a:r>
            <a:r>
              <a:rPr lang="cs-CZ" dirty="0" err="1" smtClean="0">
                <a:latin typeface="Calibri"/>
              </a:rPr>
              <a:t>glukopyranóza</a:t>
            </a:r>
            <a:r>
              <a:rPr lang="cs-CZ" dirty="0" smtClean="0">
                <a:latin typeface="Calibri"/>
              </a:rPr>
              <a:t>. Glykosidická vazba je mezi </a:t>
            </a:r>
            <a:r>
              <a:rPr lang="cs-CZ" dirty="0" err="1" smtClean="0">
                <a:latin typeface="Calibri"/>
              </a:rPr>
              <a:t>poloacetylovým</a:t>
            </a:r>
            <a:r>
              <a:rPr lang="cs-CZ" dirty="0" smtClean="0">
                <a:latin typeface="Calibri"/>
              </a:rPr>
              <a:t> OH D-galaktózy a OH na 4. C  D-glukózy. Tím je jeden </a:t>
            </a:r>
            <a:r>
              <a:rPr lang="cs-CZ" dirty="0" err="1" smtClean="0">
                <a:latin typeface="Calibri"/>
              </a:rPr>
              <a:t>poloacetalový</a:t>
            </a:r>
            <a:r>
              <a:rPr lang="cs-CZ" dirty="0" smtClean="0">
                <a:latin typeface="Calibri"/>
              </a:rPr>
              <a:t> OH volný – redukující cukr.</a:t>
            </a:r>
          </a:p>
          <a:p>
            <a:r>
              <a:rPr lang="cs-CZ" dirty="0" smtClean="0">
                <a:latin typeface="Calibri"/>
              </a:rPr>
              <a:t>Mléko savců 6-7%, kravské mléko 4-5%. Laktóza se získává ze syrovátky.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5786" y="6000768"/>
            <a:ext cx="1620957" cy="369332"/>
          </a:xfrm>
          <a:prstGeom prst="rect">
            <a:avLst/>
          </a:prstGeom>
          <a:solidFill>
            <a:srgbClr val="92D050"/>
          </a:solidFill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Spojení </a:t>
            </a:r>
            <a:r>
              <a:rPr lang="el-GR" dirty="0" smtClean="0"/>
              <a:t>β</a:t>
            </a:r>
            <a:r>
              <a:rPr lang="cs-CZ" dirty="0" smtClean="0"/>
              <a:t> – 1,4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00232" y="500042"/>
            <a:ext cx="4572032" cy="917596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Sacharóza</a:t>
            </a:r>
            <a:endParaRPr lang="cs-CZ" dirty="0"/>
          </a:p>
        </p:txBody>
      </p:sp>
      <p:pic>
        <p:nvPicPr>
          <p:cNvPr id="8" name="Zástupný symbol pro obsah 7" descr="sacharoz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714488"/>
            <a:ext cx="3859825" cy="2366176"/>
          </a:xfrm>
        </p:spPr>
      </p:pic>
      <p:sp>
        <p:nvSpPr>
          <p:cNvPr id="9" name="TextovéPole 8"/>
          <p:cNvSpPr txBox="1"/>
          <p:nvPr/>
        </p:nvSpPr>
        <p:spPr>
          <a:xfrm>
            <a:off x="571472" y="4572008"/>
            <a:ext cx="8143900" cy="1200329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Skládá se z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-D-</a:t>
            </a:r>
            <a:r>
              <a:rPr lang="cs-CZ" dirty="0" err="1" smtClean="0">
                <a:latin typeface="Calibri"/>
              </a:rPr>
              <a:t>glukopyranózy</a:t>
            </a:r>
            <a:r>
              <a:rPr lang="cs-CZ" dirty="0" smtClean="0">
                <a:latin typeface="Calibri"/>
              </a:rPr>
              <a:t> a </a:t>
            </a:r>
            <a:r>
              <a:rPr lang="el-GR" dirty="0" smtClean="0">
                <a:latin typeface="Calibri"/>
              </a:rPr>
              <a:t>β</a:t>
            </a:r>
            <a:r>
              <a:rPr lang="cs-CZ" dirty="0" smtClean="0">
                <a:latin typeface="Calibri"/>
              </a:rPr>
              <a:t>-D-</a:t>
            </a:r>
            <a:r>
              <a:rPr lang="cs-CZ" dirty="0" err="1" smtClean="0">
                <a:latin typeface="Calibri"/>
              </a:rPr>
              <a:t>fruktofuranózy</a:t>
            </a:r>
            <a:r>
              <a:rPr lang="cs-CZ" dirty="0" smtClean="0">
                <a:latin typeface="Calibri"/>
              </a:rPr>
              <a:t> spojením 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-1,2</a:t>
            </a:r>
          </a:p>
          <a:p>
            <a:r>
              <a:rPr lang="cs-CZ" dirty="0" smtClean="0">
                <a:latin typeface="Calibri"/>
              </a:rPr>
              <a:t>Nemá volnou </a:t>
            </a:r>
            <a:r>
              <a:rPr lang="cs-CZ" dirty="0" err="1" smtClean="0">
                <a:latin typeface="Calibri"/>
              </a:rPr>
              <a:t>poloacetalovou</a:t>
            </a:r>
            <a:r>
              <a:rPr lang="cs-CZ" dirty="0" smtClean="0">
                <a:latin typeface="Calibri"/>
              </a:rPr>
              <a:t> skupinu, </a:t>
            </a:r>
            <a:r>
              <a:rPr lang="cs-CZ" dirty="0" smtClean="0">
                <a:solidFill>
                  <a:srgbClr val="FF0000"/>
                </a:solidFill>
                <a:latin typeface="Calibri"/>
              </a:rPr>
              <a:t>není redukující</a:t>
            </a:r>
            <a:r>
              <a:rPr lang="cs-CZ" dirty="0" smtClean="0">
                <a:latin typeface="Calibri"/>
              </a:rPr>
              <a:t>.</a:t>
            </a:r>
          </a:p>
          <a:p>
            <a:r>
              <a:rPr lang="cs-CZ" dirty="0" smtClean="0">
                <a:latin typeface="Calibri"/>
              </a:rPr>
              <a:t>Výskyt ve všech rostlinách, nejvíce </a:t>
            </a:r>
            <a:r>
              <a:rPr lang="cs-CZ" b="1" dirty="0" smtClean="0">
                <a:latin typeface="Calibri"/>
              </a:rPr>
              <a:t>cukrová řepa, cukrová třtina</a:t>
            </a:r>
            <a:r>
              <a:rPr lang="cs-CZ" dirty="0" smtClean="0">
                <a:latin typeface="Calibri"/>
              </a:rPr>
              <a:t>. Zahříváním hnědne a mění se na</a:t>
            </a:r>
            <a:r>
              <a:rPr lang="cs-CZ" b="1" dirty="0" smtClean="0">
                <a:latin typeface="Calibri"/>
              </a:rPr>
              <a:t> karamel</a:t>
            </a:r>
            <a:r>
              <a:rPr lang="cs-CZ" dirty="0" smtClean="0">
                <a:latin typeface="Calibri"/>
              </a:rPr>
              <a:t>. Používá se na slazení potravin a nápojů.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znik sach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662" y="366712"/>
            <a:ext cx="5400675" cy="612457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43042" y="357166"/>
            <a:ext cx="5000660" cy="1060472"/>
          </a:xfrm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cs-CZ" dirty="0" smtClean="0"/>
              <a:t> Polysacharidy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Vznikají spojením velkého počtu monosacharidových jednotek( až několik tisíců)</a:t>
            </a:r>
          </a:p>
          <a:p>
            <a:r>
              <a:rPr lang="cs-CZ" dirty="0" smtClean="0"/>
              <a:t>Vysoká relativní molekulová hmotnost</a:t>
            </a:r>
          </a:p>
          <a:p>
            <a:r>
              <a:rPr lang="cs-CZ" dirty="0" smtClean="0"/>
              <a:t>Ve vodě obvykle nerozpustné, některé jen bobtnají, </a:t>
            </a:r>
            <a:r>
              <a:rPr lang="cs-CZ" b="1" dirty="0" smtClean="0"/>
              <a:t>nemají sladkou chuť</a:t>
            </a:r>
          </a:p>
          <a:p>
            <a:r>
              <a:rPr lang="cs-CZ" b="1" dirty="0" smtClean="0"/>
              <a:t>Zásobní, stavební funkce</a:t>
            </a:r>
          </a:p>
          <a:p>
            <a:r>
              <a:rPr lang="cs-CZ" dirty="0" smtClean="0"/>
              <a:t> Nejdůležitější je: </a:t>
            </a:r>
            <a:r>
              <a:rPr lang="cs-CZ" b="1" dirty="0" smtClean="0"/>
              <a:t>škrob, glykogen, celulóza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357422" y="642918"/>
            <a:ext cx="4143404" cy="846158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Škrob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Obsahuje </a:t>
            </a:r>
            <a:r>
              <a:rPr lang="cs-CZ" b="1" dirty="0" smtClean="0"/>
              <a:t>amylózu</a:t>
            </a:r>
            <a:r>
              <a:rPr lang="cs-CZ" dirty="0" smtClean="0"/>
              <a:t> a </a:t>
            </a:r>
            <a:r>
              <a:rPr lang="cs-CZ" b="1" dirty="0" smtClean="0"/>
              <a:t>amylopektin</a:t>
            </a:r>
            <a:r>
              <a:rPr lang="cs-CZ" dirty="0" smtClean="0"/>
              <a:t>. Stavební jednotkou obou složek je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-D- </a:t>
            </a:r>
            <a:r>
              <a:rPr lang="cs-CZ" dirty="0" err="1" smtClean="0">
                <a:latin typeface="Calibri"/>
              </a:rPr>
              <a:t>glukopyranóza</a:t>
            </a:r>
            <a:endParaRPr lang="cs-CZ" dirty="0" smtClean="0">
              <a:latin typeface="Calibri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Calibri"/>
              </a:rPr>
              <a:t>Amylóza:</a:t>
            </a:r>
          </a:p>
          <a:p>
            <a:r>
              <a:rPr lang="cs-CZ" dirty="0" smtClean="0">
                <a:latin typeface="Calibri"/>
              </a:rPr>
              <a:t>Glykosidická vazba: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-1,4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Řetězec je stočen do šroubovice typu </a:t>
            </a:r>
            <a:r>
              <a:rPr lang="el-GR" dirty="0" smtClean="0"/>
              <a:t>α</a:t>
            </a:r>
            <a:r>
              <a:rPr lang="cs-CZ" dirty="0" smtClean="0"/>
              <a:t> - </a:t>
            </a:r>
            <a:r>
              <a:rPr lang="cs-CZ" dirty="0" err="1" smtClean="0"/>
              <a:t>helix</a:t>
            </a:r>
            <a:endParaRPr lang="cs-CZ" dirty="0" smtClean="0"/>
          </a:p>
          <a:p>
            <a:r>
              <a:rPr lang="cs-CZ" dirty="0" smtClean="0"/>
              <a:t>Tvoří 20% škrobu a je rozpustná ve vodě</a:t>
            </a:r>
          </a:p>
          <a:p>
            <a:r>
              <a:rPr lang="cs-CZ" dirty="0" smtClean="0"/>
              <a:t>Důkaz škrobu – jódem tmavě modré zabarvení</a:t>
            </a:r>
          </a:p>
          <a:p>
            <a:endParaRPr lang="cs-CZ" dirty="0"/>
          </a:p>
        </p:txBody>
      </p:sp>
      <p:pic>
        <p:nvPicPr>
          <p:cNvPr id="6" name="Obrázek 5" descr="amyloz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3071810"/>
            <a:ext cx="5616591" cy="1743080"/>
          </a:xfrm>
          <a:prstGeom prst="rect">
            <a:avLst/>
          </a:prstGeom>
        </p:spPr>
      </p:pic>
      <p:pic>
        <p:nvPicPr>
          <p:cNvPr id="7" name="Obrázek 6" descr="skro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16" y="5286388"/>
            <a:ext cx="1714512" cy="647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724</Words>
  <Application>Microsoft Office PowerPoint</Application>
  <PresentationFormat>Předvádění na obrazovce (4:3)</PresentationFormat>
  <Paragraphs>106</Paragraphs>
  <Slides>20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Motiv sady Office</vt:lpstr>
      <vt:lpstr>ACD/3D</vt:lpstr>
      <vt:lpstr>ChemSketch</vt:lpstr>
      <vt:lpstr>Sacharidy - II</vt:lpstr>
      <vt:lpstr>Obsah:</vt:lpstr>
      <vt:lpstr> Oligosacharidy: Disacharidy</vt:lpstr>
      <vt:lpstr>Maltóza</vt:lpstr>
      <vt:lpstr>Laktóza</vt:lpstr>
      <vt:lpstr>Sacharóza</vt:lpstr>
      <vt:lpstr>Snímek 7</vt:lpstr>
      <vt:lpstr> Polysacharidy</vt:lpstr>
      <vt:lpstr>Škrob</vt:lpstr>
      <vt:lpstr>Snímek 10</vt:lpstr>
      <vt:lpstr>Amylopektin</vt:lpstr>
      <vt:lpstr> Použití</vt:lpstr>
      <vt:lpstr> Glykogen</vt:lpstr>
      <vt:lpstr> Celulóza</vt:lpstr>
      <vt:lpstr>Snímek 15</vt:lpstr>
      <vt:lpstr>Výroba celulózy - papíru</vt:lpstr>
      <vt:lpstr>Chemické reakce celulózy</vt:lpstr>
      <vt:lpstr>Nitráty celulózy</vt:lpstr>
      <vt:lpstr>Použití celulózy</vt:lpstr>
      <vt:lpstr>Zdroje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</dc:title>
  <dc:creator>Jitky-PC</dc:creator>
  <cp:lastModifiedBy>Jitky-PC</cp:lastModifiedBy>
  <cp:revision>155</cp:revision>
  <dcterms:created xsi:type="dcterms:W3CDTF">2011-09-03T05:51:33Z</dcterms:created>
  <dcterms:modified xsi:type="dcterms:W3CDTF">2015-12-29T19:53:20Z</dcterms:modified>
</cp:coreProperties>
</file>