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9" r:id="rId8"/>
    <p:sldId id="290" r:id="rId9"/>
    <p:sldId id="264" r:id="rId10"/>
    <p:sldId id="269" r:id="rId11"/>
    <p:sldId id="270" r:id="rId12"/>
    <p:sldId id="29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CC"/>
    <a:srgbClr val="FF99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0007-3DD6-4BF7-9637-77A296F79CD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098C-F904-4244-B2CC-AE297E5945C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15.png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290" y="2285992"/>
            <a:ext cx="6215106" cy="1314458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Metabolismus sacharidů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Energetická bilance anaerobní glykolýzy</a:t>
            </a:r>
            <a:endParaRPr lang="cs-CZ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dirty="0" smtClean="0"/>
              <a:t> Při fosforylaci glukózy se spotřebují 2 ATP.</a:t>
            </a:r>
          </a:p>
          <a:p>
            <a:r>
              <a:rPr lang="cs-CZ" dirty="0" smtClean="0"/>
              <a:t>Přeměnou  2 molekul </a:t>
            </a:r>
            <a:r>
              <a:rPr lang="cs-CZ" dirty="0" err="1" smtClean="0"/>
              <a:t>glyceraldehydfosfátu</a:t>
            </a:r>
            <a:r>
              <a:rPr lang="cs-CZ" dirty="0" smtClean="0"/>
              <a:t> vznikají 4ATP. </a:t>
            </a:r>
          </a:p>
          <a:p>
            <a:r>
              <a:rPr lang="cs-CZ" dirty="0" smtClean="0"/>
              <a:t>4 – 2 = </a:t>
            </a:r>
            <a:r>
              <a:rPr lang="cs-CZ" dirty="0" err="1" smtClean="0"/>
              <a:t>2</a:t>
            </a:r>
            <a:r>
              <a:rPr lang="cs-CZ" dirty="0" smtClean="0"/>
              <a:t> ……..celkem vznikají 2 ATP.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Glukóza + 2H</a:t>
            </a:r>
            <a:r>
              <a:rPr lang="cs-CZ" baseline="-25000" dirty="0" smtClean="0"/>
              <a:t>3</a:t>
            </a:r>
            <a:r>
              <a:rPr lang="cs-CZ" dirty="0" smtClean="0"/>
              <a:t>PO</a:t>
            </a:r>
            <a:r>
              <a:rPr lang="cs-CZ" baseline="-25000" dirty="0" smtClean="0"/>
              <a:t>4</a:t>
            </a:r>
            <a:r>
              <a:rPr lang="cs-CZ" dirty="0" smtClean="0"/>
              <a:t> + 2ADP        2 laktát + 2ATP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6" name="Šipka doprava 5"/>
          <p:cNvSpPr/>
          <p:nvPr/>
        </p:nvSpPr>
        <p:spPr>
          <a:xfrm>
            <a:off x="5143504" y="464344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928926" y="5143512"/>
            <a:ext cx="3036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Zisk 2 ATP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Energetická bilance aerobní glykolýzy glukózy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sz="1400" dirty="0" smtClean="0"/>
              <a:t>Aerobní podmínky umožňují maximální využití chemické energie této živiny.</a:t>
            </a:r>
          </a:p>
          <a:p>
            <a:r>
              <a:rPr lang="cs-CZ" sz="1400" dirty="0" smtClean="0"/>
              <a:t>Přeměna </a:t>
            </a:r>
            <a:r>
              <a:rPr lang="cs-CZ" sz="1400" dirty="0" err="1" smtClean="0"/>
              <a:t>glukoza</a:t>
            </a:r>
            <a:r>
              <a:rPr lang="cs-CZ" sz="1400" dirty="0" smtClean="0"/>
              <a:t> na </a:t>
            </a:r>
            <a:r>
              <a:rPr lang="cs-CZ" sz="1400" dirty="0" err="1" smtClean="0"/>
              <a:t>pyruvát</a:t>
            </a:r>
            <a:r>
              <a:rPr lang="cs-CZ" sz="1400" dirty="0" smtClean="0"/>
              <a:t>………………… … .4ATP</a:t>
            </a:r>
          </a:p>
          <a:p>
            <a:r>
              <a:rPr lang="cs-CZ" sz="1400" dirty="0" smtClean="0"/>
              <a:t>Oxidace 2 NADH</a:t>
            </a:r>
            <a:r>
              <a:rPr lang="cs-CZ" sz="1400" baseline="-25000" dirty="0" smtClean="0"/>
              <a:t>2</a:t>
            </a:r>
            <a:r>
              <a:rPr lang="cs-CZ" sz="1400" dirty="0" smtClean="0"/>
              <a:t>(oxidativní fosforylace)…..6ATP</a:t>
            </a:r>
          </a:p>
          <a:p>
            <a:r>
              <a:rPr lang="cs-CZ" sz="1400" dirty="0" smtClean="0"/>
              <a:t>Oxid. dekarboxylace 2 </a:t>
            </a:r>
            <a:r>
              <a:rPr lang="cs-CZ" sz="1400" dirty="0" err="1" smtClean="0"/>
              <a:t>pyruvátů</a:t>
            </a:r>
            <a:r>
              <a:rPr lang="cs-CZ" sz="1400" dirty="0" smtClean="0"/>
              <a:t> (</a:t>
            </a:r>
            <a:r>
              <a:rPr lang="cs-CZ" sz="1400" dirty="0" smtClean="0"/>
              <a:t>2 </a:t>
            </a:r>
            <a:r>
              <a:rPr lang="cs-CZ" sz="1400" dirty="0" smtClean="0"/>
              <a:t>NADH</a:t>
            </a:r>
            <a:r>
              <a:rPr lang="cs-CZ" sz="1400" baseline="-25000" dirty="0" smtClean="0"/>
              <a:t>2</a:t>
            </a:r>
            <a:r>
              <a:rPr lang="cs-CZ" sz="1400" dirty="0" smtClean="0"/>
              <a:t> )..6 ATP</a:t>
            </a:r>
          </a:p>
          <a:p>
            <a:r>
              <a:rPr lang="cs-CZ" sz="1400" dirty="0" smtClean="0"/>
              <a:t>Oxidace 2 </a:t>
            </a:r>
            <a:r>
              <a:rPr lang="cs-CZ" sz="1400" dirty="0" err="1" smtClean="0"/>
              <a:t>acetylCoA</a:t>
            </a:r>
            <a:r>
              <a:rPr lang="cs-CZ" sz="1400" dirty="0" smtClean="0"/>
              <a:t> citrátovým cyklem…….24 ATP</a:t>
            </a:r>
          </a:p>
          <a:p>
            <a:r>
              <a:rPr lang="cs-CZ" sz="1400" dirty="0" smtClean="0"/>
              <a:t>Celkem…………………………………………………….. 40 ATP</a:t>
            </a:r>
          </a:p>
          <a:p>
            <a:r>
              <a:rPr lang="cs-CZ" sz="1400" dirty="0" smtClean="0"/>
              <a:t>Počáteční spotřeba …………………………………..-2 ATP</a:t>
            </a:r>
          </a:p>
          <a:p>
            <a:r>
              <a:rPr lang="cs-CZ" sz="1400" dirty="0" smtClean="0"/>
              <a:t>Čistý zisk …………………………………..                    </a:t>
            </a:r>
            <a:r>
              <a:rPr lang="cs-CZ" sz="1400" b="1" dirty="0" smtClean="0"/>
              <a:t>38 ATP</a:t>
            </a:r>
            <a:endParaRPr lang="cs-CZ" sz="1400" b="1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Glukóza + 38 ADP+38 H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PO</a:t>
            </a:r>
            <a:r>
              <a:rPr lang="cs-CZ" sz="2400" baseline="-25000" dirty="0" smtClean="0"/>
              <a:t>4</a:t>
            </a:r>
            <a:r>
              <a:rPr lang="cs-CZ" sz="2400" dirty="0" smtClean="0"/>
              <a:t> + 6 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        6 CO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+ 6 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O + 38 ATP</a:t>
            </a:r>
          </a:p>
          <a:p>
            <a:pPr>
              <a:buNone/>
            </a:pPr>
            <a:r>
              <a:rPr lang="cs-CZ" sz="2400" dirty="0" smtClean="0"/>
              <a:t>            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214942" y="4286256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28794" y="5286388"/>
            <a:ext cx="48628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Čistý zisk 38 ATP</a:t>
            </a:r>
            <a:endParaRPr lang="cs-CZ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00042"/>
            <a:ext cx="1900222" cy="917596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Zdroje:</a:t>
            </a:r>
            <a:endParaRPr lang="cs-CZ" sz="3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71611"/>
            <a:ext cx="1685908" cy="603263"/>
          </a:xfrm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71472" y="2285992"/>
            <a:ext cx="4040188" cy="3951288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1400" dirty="0" err="1" smtClean="0"/>
              <a:t>Čársky</a:t>
            </a:r>
            <a:r>
              <a:rPr lang="cs-CZ" sz="1400" dirty="0" smtClean="0"/>
              <a:t>, J a kol. </a:t>
            </a:r>
            <a:r>
              <a:rPr lang="cs-CZ" sz="1400" i="1" dirty="0" smtClean="0"/>
              <a:t>Chemie pro III. ročník gymnázií</a:t>
            </a:r>
            <a:r>
              <a:rPr lang="cs-CZ" sz="1400" dirty="0" smtClean="0"/>
              <a:t>. 1. české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SPN, 1986.</a:t>
            </a:r>
          </a:p>
          <a:p>
            <a:r>
              <a:rPr lang="cs-CZ" sz="1400" dirty="0" smtClean="0"/>
              <a:t>Kolář, K. a kol. </a:t>
            </a:r>
            <a:r>
              <a:rPr lang="cs-CZ" sz="1400" i="1" dirty="0" smtClean="0"/>
              <a:t>Chemie (organická a biochemie) II. pro gymnázia. </a:t>
            </a:r>
            <a:r>
              <a:rPr lang="cs-CZ" sz="1400" dirty="0" smtClean="0"/>
              <a:t>1. </a:t>
            </a:r>
            <a:r>
              <a:rPr lang="cs-CZ" sz="1400" dirty="0" err="1" smtClean="0"/>
              <a:t>vyd.Praha</a:t>
            </a:r>
            <a:r>
              <a:rPr lang="cs-CZ" sz="1400" dirty="0" smtClean="0"/>
              <a:t>: SPN, 1997</a:t>
            </a:r>
          </a:p>
          <a:p>
            <a:r>
              <a:rPr lang="cs-CZ" sz="1400" dirty="0" smtClean="0"/>
              <a:t>Svoboda, J., Kratochvíl, B. </a:t>
            </a:r>
            <a:r>
              <a:rPr lang="cs-CZ" sz="1400" i="1" dirty="0" smtClean="0"/>
              <a:t>Chemie pro střední školy 2b. </a:t>
            </a:r>
            <a:r>
              <a:rPr lang="cs-CZ" sz="1400" dirty="0" smtClean="0"/>
              <a:t>1.vyd. Praha: </a:t>
            </a:r>
            <a:r>
              <a:rPr lang="cs-CZ" sz="1400" dirty="0" err="1" smtClean="0"/>
              <a:t>Scientia</a:t>
            </a:r>
            <a:r>
              <a:rPr lang="cs-CZ" sz="1400" dirty="0" smtClean="0"/>
              <a:t>,</a:t>
            </a:r>
            <a:r>
              <a:rPr lang="cs-CZ" sz="1400" dirty="0" err="1" smtClean="0"/>
              <a:t>spol.sr.o</a:t>
            </a:r>
            <a:r>
              <a:rPr lang="cs-CZ" sz="1400" dirty="0" smtClean="0"/>
              <a:t>., pedagogické nakladatelství</a:t>
            </a:r>
          </a:p>
          <a:p>
            <a:r>
              <a:rPr lang="cs-CZ" sz="1400" dirty="0" err="1" smtClean="0"/>
              <a:t>Habermann</a:t>
            </a:r>
            <a:r>
              <a:rPr lang="cs-CZ" sz="1400" dirty="0" smtClean="0"/>
              <a:t> V.,Černý R., </a:t>
            </a:r>
            <a:r>
              <a:rPr lang="cs-CZ" sz="1400" dirty="0" err="1" smtClean="0"/>
              <a:t>Kotyza</a:t>
            </a:r>
            <a:r>
              <a:rPr lang="cs-CZ" sz="1400" dirty="0" smtClean="0"/>
              <a:t> J. </a:t>
            </a:r>
            <a:r>
              <a:rPr lang="cs-CZ" sz="1400" i="1" dirty="0" smtClean="0"/>
              <a:t>Přehled základů biochemie.dotisk.</a:t>
            </a:r>
            <a:r>
              <a:rPr lang="cs-CZ" sz="1400" dirty="0" smtClean="0"/>
              <a:t> Praha:Karolinum, 1993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hlavní složkou výživy –obilniny, rýže, kukuřice, brambory. . .</a:t>
            </a:r>
          </a:p>
          <a:p>
            <a:r>
              <a:rPr lang="cs-CZ" dirty="0" smtClean="0"/>
              <a:t>zdroj energie</a:t>
            </a:r>
          </a:p>
          <a:p>
            <a:r>
              <a:rPr lang="cs-CZ" dirty="0" smtClean="0"/>
              <a:t> stavební funkce </a:t>
            </a:r>
          </a:p>
          <a:p>
            <a:pPr>
              <a:buNone/>
            </a:pPr>
            <a:r>
              <a:rPr lang="cs-CZ" dirty="0" smtClean="0"/>
              <a:t>     (nukleotidy, koenzymy,glykolipidy…)</a:t>
            </a:r>
          </a:p>
          <a:p>
            <a:r>
              <a:rPr lang="cs-CZ" dirty="0" smtClean="0"/>
              <a:t> zásobní funkce - glykogen</a:t>
            </a:r>
          </a:p>
          <a:p>
            <a:r>
              <a:rPr lang="cs-CZ" dirty="0" smtClean="0"/>
              <a:t> speciální funkce - např. slizy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29058" y="571480"/>
            <a:ext cx="1797287" cy="58477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 smtClean="0"/>
              <a:t>Sacharidy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5572164" cy="1203348"/>
          </a:xfr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Sacharidy - výživa</a:t>
            </a:r>
            <a:endParaRPr lang="cs-CZ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Škrob</a:t>
            </a:r>
            <a:r>
              <a:rPr lang="cs-CZ" dirty="0" smtClean="0"/>
              <a:t> – skládá se z amylózy a amylopektinu.</a:t>
            </a:r>
          </a:p>
          <a:p>
            <a:r>
              <a:rPr lang="cs-CZ" dirty="0" smtClean="0"/>
              <a:t>Enzymatickou hydrolýzou škrobu pomocí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l-GR" b="1" dirty="0" smtClean="0"/>
              <a:t>α</a:t>
            </a:r>
            <a:r>
              <a:rPr lang="cs-CZ" b="1" dirty="0" smtClean="0"/>
              <a:t> – amylázy </a:t>
            </a:r>
            <a:r>
              <a:rPr lang="cs-CZ" dirty="0" smtClean="0"/>
              <a:t>v ústech vznikají </a:t>
            </a:r>
            <a:r>
              <a:rPr lang="cs-C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dextriny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Štěpení dokončí </a:t>
            </a:r>
            <a:r>
              <a:rPr lang="cs-CZ" b="1" dirty="0" smtClean="0"/>
              <a:t>pankreatická amyláza </a:t>
            </a:r>
            <a:r>
              <a:rPr lang="cs-CZ" dirty="0" smtClean="0"/>
              <a:t>v tenkém střevě ( kyselé prostředí žaludku inaktivuje enzym) – vzniká </a:t>
            </a:r>
            <a:r>
              <a:rPr lang="cs-CZ" dirty="0" smtClean="0">
                <a:solidFill>
                  <a:srgbClr val="FF0000"/>
                </a:solidFill>
              </a:rPr>
              <a:t>maltóza</a:t>
            </a:r>
          </a:p>
          <a:p>
            <a:r>
              <a:rPr lang="cs-CZ" dirty="0" smtClean="0"/>
              <a:t>Enzym maltáza štěpí maltózu na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28992" y="5500702"/>
            <a:ext cx="25606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glukózu.</a:t>
            </a:r>
            <a:endParaRPr lang="cs-CZ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5786478" cy="113191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FF0066"/>
                </a:solidFill>
              </a:rPr>
              <a:t>Sacharidy v potravě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Naše potrava obsahuje také </a:t>
            </a:r>
            <a:r>
              <a:rPr lang="cs-CZ" b="1" dirty="0" smtClean="0"/>
              <a:t>laktózu</a:t>
            </a:r>
            <a:r>
              <a:rPr lang="cs-CZ" dirty="0" smtClean="0"/>
              <a:t>, </a:t>
            </a:r>
            <a:r>
              <a:rPr lang="cs-CZ" b="1" dirty="0" smtClean="0"/>
              <a:t>sacharózu</a:t>
            </a:r>
            <a:r>
              <a:rPr lang="cs-CZ" dirty="0" smtClean="0"/>
              <a:t>. Tyto disacharidy jsou při resorpci v tenkém střevě hydrolyzovány na monosacharidy.</a:t>
            </a:r>
          </a:p>
          <a:p>
            <a:r>
              <a:rPr lang="cs-CZ" b="1" dirty="0" smtClean="0"/>
              <a:t>Celulóza</a:t>
            </a:r>
            <a:r>
              <a:rPr lang="cs-CZ" dirty="0" smtClean="0"/>
              <a:t> – nedokážeme hydrolyzovat – je to balastní látka – vláknina.</a:t>
            </a:r>
          </a:p>
          <a:p>
            <a:r>
              <a:rPr lang="cs-CZ" b="1" dirty="0" smtClean="0"/>
              <a:t>Resorbované monosacharidy – krví do jater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14546" y="571480"/>
            <a:ext cx="3071834" cy="846158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Játra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Část monosacharidů se přemění </a:t>
            </a:r>
            <a:r>
              <a:rPr lang="cs-CZ" b="1" dirty="0" smtClean="0"/>
              <a:t>na glykogen </a:t>
            </a:r>
            <a:r>
              <a:rPr lang="cs-CZ" dirty="0" smtClean="0"/>
              <a:t>– zásoba.</a:t>
            </a:r>
          </a:p>
          <a:p>
            <a:r>
              <a:rPr lang="cs-CZ" dirty="0" smtClean="0"/>
              <a:t>Ostatní monosacharidy –fruktóza, galaktóza se převede </a:t>
            </a:r>
            <a:r>
              <a:rPr lang="cs-CZ" b="1" dirty="0" smtClean="0"/>
              <a:t>na glukózu</a:t>
            </a:r>
            <a:r>
              <a:rPr lang="cs-CZ" dirty="0" smtClean="0"/>
              <a:t>.</a:t>
            </a:r>
          </a:p>
          <a:p>
            <a:r>
              <a:rPr lang="cs-CZ" dirty="0" smtClean="0"/>
              <a:t>Glukóza je krví přenášena všem orgánům a tkáním pro metabolické potřeby.</a:t>
            </a:r>
          </a:p>
          <a:p>
            <a:r>
              <a:rPr lang="cs-CZ" dirty="0" smtClean="0"/>
              <a:t>Hladina glukózy v krvi je řízena hormonem </a:t>
            </a:r>
            <a:r>
              <a:rPr lang="cs-CZ" b="1" dirty="0" smtClean="0"/>
              <a:t>inzulinem … 3,9 – 5,5 </a:t>
            </a:r>
            <a:r>
              <a:rPr lang="cs-CZ" b="1" dirty="0" err="1" smtClean="0"/>
              <a:t>mmol</a:t>
            </a:r>
            <a:r>
              <a:rPr lang="cs-CZ" b="1" dirty="0" smtClean="0"/>
              <a:t>/l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357166"/>
            <a:ext cx="4000528" cy="1060472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Glukóza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Univerzální živina, snadno využitelná ve všech tkáních našeho těla</a:t>
            </a:r>
          </a:p>
          <a:p>
            <a:r>
              <a:rPr lang="cs-CZ" sz="2400" dirty="0" smtClean="0"/>
              <a:t>Glukóza se štěpí procesem </a:t>
            </a:r>
            <a:r>
              <a:rPr lang="cs-CZ" sz="2400" b="1" dirty="0" smtClean="0"/>
              <a:t>glykolýzy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Ve svalech se může využít chemická energie glukózy bez přístupu vzduchu – </a:t>
            </a:r>
            <a:r>
              <a:rPr lang="cs-CZ" sz="2400" b="1" dirty="0" smtClean="0"/>
              <a:t>anaerobní glykolýza </a:t>
            </a:r>
            <a:r>
              <a:rPr lang="cs-CZ" sz="2400" dirty="0" smtClean="0"/>
              <a:t>– energetický přínos malý – ale umožňuje okamžité zahájení svalové práce na „kyslíkový dluh“ – důležité pro přežití organismu</a:t>
            </a:r>
          </a:p>
          <a:p>
            <a:r>
              <a:rPr lang="cs-CZ" sz="2400" dirty="0" smtClean="0"/>
              <a:t>Při dostatečném přívodu kyslíku  - </a:t>
            </a:r>
            <a:r>
              <a:rPr lang="cs-CZ" sz="2400" b="1" dirty="0" smtClean="0"/>
              <a:t>aerobní glykolýza glukózy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28596" y="285728"/>
            <a:ext cx="8072494" cy="785818"/>
          </a:xfrm>
          <a:solidFill>
            <a:srgbClr val="00FFFF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000" b="1" dirty="0" smtClean="0"/>
              <a:t>Anaerobní glykolýza </a:t>
            </a:r>
            <a:r>
              <a:rPr lang="cs-CZ" sz="2000" dirty="0" smtClean="0"/>
              <a:t>– </a:t>
            </a:r>
            <a:r>
              <a:rPr lang="cs-CZ" sz="2000" b="1" dirty="0" smtClean="0"/>
              <a:t>kvašení</a:t>
            </a:r>
            <a:r>
              <a:rPr lang="cs-CZ" sz="2000" dirty="0" smtClean="0"/>
              <a:t> –mikrobiální organismy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43240" y="1285860"/>
            <a:ext cx="2000264" cy="369332"/>
          </a:xfrm>
          <a:prstGeom prst="rect">
            <a:avLst/>
          </a:prstGeom>
          <a:solidFill>
            <a:srgbClr val="FF99CC"/>
          </a:solidFill>
          <a:ln w="5715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el-GR" sz="1600" b="1" dirty="0" smtClean="0">
                <a:latin typeface="Calibri"/>
              </a:rPr>
              <a:t>α</a:t>
            </a:r>
            <a:r>
              <a:rPr lang="cs-CZ" sz="1600" b="1" dirty="0" smtClean="0">
                <a:latin typeface="Calibri"/>
              </a:rPr>
              <a:t>-D-</a:t>
            </a:r>
            <a:r>
              <a:rPr lang="cs-CZ" sz="1600" b="1" dirty="0" err="1" smtClean="0">
                <a:latin typeface="Calibri"/>
              </a:rPr>
              <a:t>glukopyranóza</a:t>
            </a:r>
            <a:endParaRPr lang="cs-CZ" sz="16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86050" y="2071678"/>
            <a:ext cx="2714644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el-GR" sz="1600" dirty="0" smtClean="0">
                <a:latin typeface="Calibri"/>
              </a:rPr>
              <a:t>α</a:t>
            </a:r>
            <a:r>
              <a:rPr lang="cs-CZ" sz="1600" dirty="0" smtClean="0">
                <a:latin typeface="Calibri"/>
              </a:rPr>
              <a:t>-D-</a:t>
            </a:r>
            <a:r>
              <a:rPr lang="cs-CZ" sz="1600" dirty="0" err="1" smtClean="0">
                <a:latin typeface="Calibri"/>
              </a:rPr>
              <a:t>glukopyranóza</a:t>
            </a:r>
            <a:r>
              <a:rPr lang="cs-CZ" sz="1600" dirty="0" smtClean="0">
                <a:latin typeface="Calibri"/>
              </a:rPr>
              <a:t>- 6-fosfát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86050" y="2786058"/>
            <a:ext cx="3143240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el-GR" sz="1600" dirty="0" smtClean="0">
                <a:latin typeface="Calibri"/>
              </a:rPr>
              <a:t>α</a:t>
            </a:r>
            <a:r>
              <a:rPr lang="cs-CZ" sz="1600" dirty="0" smtClean="0">
                <a:latin typeface="Calibri"/>
              </a:rPr>
              <a:t>-D-</a:t>
            </a:r>
            <a:r>
              <a:rPr lang="cs-CZ" sz="1600" dirty="0" err="1" smtClean="0">
                <a:latin typeface="Calibri"/>
              </a:rPr>
              <a:t>fruktofuranóza</a:t>
            </a:r>
            <a:r>
              <a:rPr lang="cs-CZ" sz="1600" dirty="0" smtClean="0">
                <a:latin typeface="Calibri"/>
              </a:rPr>
              <a:t>-1,6-</a:t>
            </a:r>
            <a:r>
              <a:rPr lang="cs-CZ" sz="1600" dirty="0" err="1" smtClean="0">
                <a:latin typeface="Calibri"/>
              </a:rPr>
              <a:t>bisfosfát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14480" y="3643314"/>
            <a:ext cx="2286016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cs-CZ" sz="1600" dirty="0" smtClean="0">
                <a:latin typeface="Calibri"/>
              </a:rPr>
              <a:t>D-</a:t>
            </a:r>
            <a:r>
              <a:rPr lang="cs-CZ" sz="1600" dirty="0" err="1" smtClean="0">
                <a:latin typeface="Calibri"/>
              </a:rPr>
              <a:t>glyceraldehydfosfát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28992" y="4286256"/>
            <a:ext cx="2428892" cy="369332"/>
          </a:xfrm>
          <a:prstGeom prst="rect">
            <a:avLst/>
          </a:prstGeom>
          <a:solidFill>
            <a:srgbClr val="00FFFF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cs-CZ" sz="1600" dirty="0" smtClean="0">
                <a:latin typeface="Calibri"/>
              </a:rPr>
              <a:t>kyselina </a:t>
            </a:r>
            <a:r>
              <a:rPr lang="cs-CZ" sz="1600" dirty="0" err="1" smtClean="0">
                <a:latin typeface="Calibri"/>
              </a:rPr>
              <a:t>pyrohroznová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643306" y="5000636"/>
            <a:ext cx="2000264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acetaldehyd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14744" y="5857892"/>
            <a:ext cx="2000264" cy="369332"/>
          </a:xfrm>
          <a:prstGeom prst="rect">
            <a:avLst/>
          </a:prstGeom>
          <a:solidFill>
            <a:srgbClr val="FF99CC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          </a:t>
            </a:r>
            <a:r>
              <a:rPr lang="cs-CZ" b="1" dirty="0" err="1" smtClean="0">
                <a:latin typeface="Calibri"/>
              </a:rPr>
              <a:t>ethanol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857752" y="3643314"/>
            <a:ext cx="2286016" cy="338554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err="1" smtClean="0">
                <a:latin typeface="Calibri"/>
              </a:rPr>
              <a:t>Dihydroxyaceton</a:t>
            </a:r>
            <a:r>
              <a:rPr lang="cs-CZ" sz="1600" dirty="0" smtClean="0">
                <a:latin typeface="Calibri"/>
              </a:rPr>
              <a:t> fosfát</a:t>
            </a:r>
            <a:endParaRPr lang="cs-CZ" sz="1600" dirty="0"/>
          </a:p>
        </p:txBody>
      </p:sp>
      <p:cxnSp>
        <p:nvCxnSpPr>
          <p:cNvPr id="22" name="Přímá spojovací šipka 21"/>
          <p:cNvCxnSpPr/>
          <p:nvPr/>
        </p:nvCxnSpPr>
        <p:spPr>
          <a:xfrm rot="5400000">
            <a:off x="4435989" y="5565275"/>
            <a:ext cx="41648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 rot="5400000">
            <a:off x="4364551" y="4779457"/>
            <a:ext cx="41648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5400000">
            <a:off x="4221675" y="3350697"/>
            <a:ext cx="41648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5400000">
            <a:off x="4150237" y="2564879"/>
            <a:ext cx="41648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 rot="5400000">
            <a:off x="4078799" y="1850499"/>
            <a:ext cx="41648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>
            <a:off x="4214810" y="3857628"/>
            <a:ext cx="35719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Šipka dolů 33"/>
          <p:cNvSpPr/>
          <p:nvPr/>
        </p:nvSpPr>
        <p:spPr>
          <a:xfrm>
            <a:off x="7572396" y="1428736"/>
            <a:ext cx="71438" cy="47149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Šipka dolů 19"/>
          <p:cNvSpPr/>
          <p:nvPr/>
        </p:nvSpPr>
        <p:spPr>
          <a:xfrm>
            <a:off x="4357686" y="1928802"/>
            <a:ext cx="45719" cy="3571900"/>
          </a:xfrm>
          <a:prstGeom prst="downArrow">
            <a:avLst/>
          </a:prstGeom>
          <a:ln w="79375">
            <a:gradFill flip="none" rotWithShape="1">
              <a:gsLst>
                <a:gs pos="0">
                  <a:srgbClr val="FC9FCB">
                    <a:alpha val="29000"/>
                  </a:srgbClr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642910" y="357166"/>
            <a:ext cx="8229600" cy="785818"/>
          </a:xfrm>
          <a:solidFill>
            <a:srgbClr val="FF99CC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Anaerobní glykolýza – vyšší živočichové, člověk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86116" y="1500174"/>
            <a:ext cx="2000264" cy="369332"/>
          </a:xfrm>
          <a:prstGeom prst="rect">
            <a:avLst/>
          </a:prstGeom>
          <a:solidFill>
            <a:srgbClr val="FF99CC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el-GR" sz="1600" dirty="0" smtClean="0">
                <a:latin typeface="Calibri"/>
              </a:rPr>
              <a:t>α</a:t>
            </a:r>
            <a:r>
              <a:rPr lang="cs-CZ" sz="1600" dirty="0" smtClean="0">
                <a:latin typeface="Calibri"/>
              </a:rPr>
              <a:t>-D-</a:t>
            </a:r>
            <a:r>
              <a:rPr lang="cs-CZ" sz="1600" dirty="0" err="1" smtClean="0">
                <a:latin typeface="Calibri"/>
              </a:rPr>
              <a:t>glukopyranóza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28926" y="2571744"/>
            <a:ext cx="2714644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el-GR" sz="1600" dirty="0" smtClean="0">
                <a:latin typeface="Calibri"/>
              </a:rPr>
              <a:t>α</a:t>
            </a:r>
            <a:r>
              <a:rPr lang="cs-CZ" sz="1600" dirty="0" smtClean="0">
                <a:latin typeface="Calibri"/>
              </a:rPr>
              <a:t>-D-</a:t>
            </a:r>
            <a:r>
              <a:rPr lang="cs-CZ" sz="1600" dirty="0" err="1" smtClean="0">
                <a:latin typeface="Calibri"/>
              </a:rPr>
              <a:t>glukopyranóza</a:t>
            </a:r>
            <a:r>
              <a:rPr lang="cs-CZ" sz="1600" dirty="0" smtClean="0">
                <a:latin typeface="Calibri"/>
              </a:rPr>
              <a:t>- 6-fosfát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28926" y="3214686"/>
            <a:ext cx="3143240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el-GR" sz="1600" dirty="0" smtClean="0">
                <a:latin typeface="Calibri"/>
              </a:rPr>
              <a:t>α</a:t>
            </a:r>
            <a:r>
              <a:rPr lang="cs-CZ" sz="1600" dirty="0" smtClean="0">
                <a:latin typeface="Calibri"/>
              </a:rPr>
              <a:t>-D-</a:t>
            </a:r>
            <a:r>
              <a:rPr lang="cs-CZ" sz="1600" dirty="0" err="1" smtClean="0">
                <a:latin typeface="Calibri"/>
              </a:rPr>
              <a:t>fruktofuranóza</a:t>
            </a:r>
            <a:r>
              <a:rPr lang="cs-CZ" sz="1600" dirty="0" smtClean="0">
                <a:latin typeface="Calibri"/>
              </a:rPr>
              <a:t>-1,6-</a:t>
            </a:r>
            <a:r>
              <a:rPr lang="cs-CZ" sz="1600" dirty="0" err="1" smtClean="0">
                <a:latin typeface="Calibri"/>
              </a:rPr>
              <a:t>bisfosfát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43042" y="3714752"/>
            <a:ext cx="2286016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cs-CZ" sz="1600" dirty="0" smtClean="0">
                <a:latin typeface="Calibri"/>
              </a:rPr>
              <a:t>D-</a:t>
            </a:r>
            <a:r>
              <a:rPr lang="cs-CZ" sz="1600" dirty="0" err="1" smtClean="0">
                <a:latin typeface="Calibri"/>
              </a:rPr>
              <a:t>glyceraldehydfosfát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14678" y="4643446"/>
            <a:ext cx="2428892" cy="369332"/>
          </a:xfrm>
          <a:prstGeom prst="rect">
            <a:avLst/>
          </a:prstGeom>
          <a:solidFill>
            <a:srgbClr val="00FFFF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</a:t>
            </a:r>
            <a:r>
              <a:rPr lang="cs-CZ" sz="1600" dirty="0" smtClean="0">
                <a:latin typeface="Calibri"/>
              </a:rPr>
              <a:t>kyselina </a:t>
            </a:r>
            <a:r>
              <a:rPr lang="cs-CZ" sz="1600" dirty="0" err="1" smtClean="0">
                <a:latin typeface="Calibri"/>
              </a:rPr>
              <a:t>pyrohroznová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28992" y="5715016"/>
            <a:ext cx="2000264" cy="369332"/>
          </a:xfrm>
          <a:prstGeom prst="rect">
            <a:avLst/>
          </a:prstGeom>
          <a:solidFill>
            <a:srgbClr val="FF99CC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/>
              </a:rPr>
              <a:t> Kyselina mléčná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143504" y="3714752"/>
            <a:ext cx="2286016" cy="338554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err="1" smtClean="0">
                <a:latin typeface="Calibri"/>
              </a:rPr>
              <a:t>Dihydroxyaceton</a:t>
            </a:r>
            <a:r>
              <a:rPr lang="cs-CZ" sz="1600" dirty="0" smtClean="0">
                <a:latin typeface="Calibri"/>
              </a:rPr>
              <a:t> fosfát</a:t>
            </a:r>
            <a:endParaRPr lang="cs-CZ" sz="1600" dirty="0"/>
          </a:p>
        </p:txBody>
      </p:sp>
      <p:cxnSp>
        <p:nvCxnSpPr>
          <p:cNvPr id="18" name="Přímá spojovací šipka 17"/>
          <p:cNvCxnSpPr/>
          <p:nvPr/>
        </p:nvCxnSpPr>
        <p:spPr>
          <a:xfrm>
            <a:off x="4214810" y="3929066"/>
            <a:ext cx="355602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44" y="2000240"/>
            <a:ext cx="1720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α</a:t>
            </a:r>
            <a:r>
              <a:rPr lang="cs-CZ" sz="1400" dirty="0" smtClean="0"/>
              <a:t> – D- </a:t>
            </a:r>
            <a:r>
              <a:rPr lang="cs-CZ" sz="1400" dirty="0" err="1" smtClean="0"/>
              <a:t>glukopyranosa</a:t>
            </a:r>
            <a:endParaRPr 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00298" y="2071678"/>
            <a:ext cx="2357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α</a:t>
            </a:r>
            <a:r>
              <a:rPr lang="cs-CZ" sz="1400" dirty="0" smtClean="0"/>
              <a:t>- D- </a:t>
            </a:r>
            <a:r>
              <a:rPr lang="cs-CZ" sz="1400" dirty="0" err="1" smtClean="0"/>
              <a:t>glukopyranosa</a:t>
            </a:r>
            <a:r>
              <a:rPr lang="cs-CZ" sz="1400" dirty="0" smtClean="0"/>
              <a:t> – 6 fosfát</a:t>
            </a:r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57950" y="1785926"/>
            <a:ext cx="1726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D- fruktosa -1,6-</a:t>
            </a:r>
            <a:r>
              <a:rPr lang="cs-CZ" sz="1200" dirty="0" err="1" smtClean="0"/>
              <a:t>bisfosfát</a:t>
            </a:r>
            <a:endParaRPr lang="cs-CZ" sz="12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8596" y="785794"/>
          <a:ext cx="1143008" cy="1043560"/>
        </p:xfrm>
        <a:graphic>
          <a:graphicData uri="http://schemas.openxmlformats.org/presentationml/2006/ole">
            <p:oleObj spid="_x0000_s1026" name="ChemSketch" r:id="rId3" imgW="1405080" imgH="1283040" progId="ACD.ChemSketch.20">
              <p:embed/>
            </p:oleObj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143108" y="1500174"/>
            <a:ext cx="714380" cy="2703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hnutá šipka nahoru 6"/>
          <p:cNvSpPr/>
          <p:nvPr/>
        </p:nvSpPr>
        <p:spPr>
          <a:xfrm>
            <a:off x="4857752" y="1071546"/>
            <a:ext cx="714380" cy="5886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928794" y="500042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ATP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00298" y="50004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ADP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714356"/>
            <a:ext cx="1214446" cy="1186038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2" name="Šipka doprava 11"/>
          <p:cNvSpPr/>
          <p:nvPr/>
        </p:nvSpPr>
        <p:spPr>
          <a:xfrm>
            <a:off x="4857752" y="1643050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hnutá šipka nahoru 14"/>
          <p:cNvSpPr/>
          <p:nvPr/>
        </p:nvSpPr>
        <p:spPr>
          <a:xfrm>
            <a:off x="2071670" y="928670"/>
            <a:ext cx="714380" cy="5886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286380" y="642918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ADP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72000" y="642918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ATP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2" name="Šipka dolů 21"/>
          <p:cNvSpPr/>
          <p:nvPr/>
        </p:nvSpPr>
        <p:spPr>
          <a:xfrm>
            <a:off x="7072330" y="2214554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ousměrná vodorovná šipka 23"/>
          <p:cNvSpPr/>
          <p:nvPr/>
        </p:nvSpPr>
        <p:spPr>
          <a:xfrm>
            <a:off x="6929454" y="2857496"/>
            <a:ext cx="571504" cy="142876"/>
          </a:xfrm>
          <a:prstGeom prst="left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7643834" y="2214554"/>
          <a:ext cx="928694" cy="801172"/>
        </p:xfrm>
        <a:graphic>
          <a:graphicData uri="http://schemas.openxmlformats.org/presentationml/2006/ole">
            <p:oleObj spid="_x0000_s1032" name="ChemSketch" r:id="rId5" imgW="1063800" imgH="917280" progId="ACD.ChemSketch.20">
              <p:embed/>
            </p:oleObj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7340365" y="3071810"/>
            <a:ext cx="1803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dihydroxyacetonfosfát</a:t>
            </a:r>
            <a:endParaRPr lang="cs-CZ" sz="1400" dirty="0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000760" y="2214554"/>
          <a:ext cx="714380" cy="957852"/>
        </p:xfrm>
        <a:graphic>
          <a:graphicData uri="http://schemas.openxmlformats.org/presentationml/2006/ole">
            <p:oleObj spid="_x0000_s1033" name="ChemSketch" r:id="rId6" imgW="777240" imgH="1042560" progId="ACD.ChemSketch.20">
              <p:embed/>
            </p:oleObj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5286380" y="3143248"/>
            <a:ext cx="1534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D-</a:t>
            </a:r>
            <a:r>
              <a:rPr lang="cs-CZ" sz="1200" dirty="0" err="1" smtClean="0"/>
              <a:t>glyceraldehydfosfát</a:t>
            </a:r>
            <a:endParaRPr lang="cs-CZ" sz="1200" dirty="0"/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2214546" y="3286124"/>
          <a:ext cx="454025" cy="1079500"/>
        </p:xfrm>
        <a:graphic>
          <a:graphicData uri="http://schemas.openxmlformats.org/presentationml/2006/ole">
            <p:oleObj spid="_x0000_s1036" name="ChemSketch" r:id="rId7" imgW="454320" imgH="1078920" progId="ACD.ChemSketch.20">
              <p:embed/>
            </p:oleObj>
          </a:graphicData>
        </a:graphic>
      </p:graphicFrame>
      <p:sp>
        <p:nvSpPr>
          <p:cNvPr id="52" name="TextovéPole 51"/>
          <p:cNvSpPr txBox="1"/>
          <p:nvPr/>
        </p:nvSpPr>
        <p:spPr>
          <a:xfrm>
            <a:off x="1857356" y="4429132"/>
            <a:ext cx="1576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Kyselina </a:t>
            </a:r>
            <a:r>
              <a:rPr lang="cs-CZ" sz="1200" dirty="0" err="1" smtClean="0"/>
              <a:t>pyrohroznová</a:t>
            </a:r>
            <a:endParaRPr lang="cs-CZ" sz="12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0" y="4357694"/>
            <a:ext cx="1527278" cy="338554"/>
          </a:xfrm>
          <a:prstGeom prst="rect">
            <a:avLst/>
          </a:prstGeom>
          <a:noFill/>
          <a:ln w="57150">
            <a:solidFill>
              <a:srgbClr val="FF99CC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err="1" smtClean="0">
                <a:solidFill>
                  <a:srgbClr val="FF0000"/>
                </a:solidFill>
              </a:rPr>
              <a:t>acetykoenzymA</a:t>
            </a: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78" name="Šipka doleva 77"/>
          <p:cNvSpPr/>
          <p:nvPr/>
        </p:nvSpPr>
        <p:spPr>
          <a:xfrm rot="17651332">
            <a:off x="2299363" y="5306572"/>
            <a:ext cx="857256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Šipka doprava 79"/>
          <p:cNvSpPr/>
          <p:nvPr/>
        </p:nvSpPr>
        <p:spPr>
          <a:xfrm rot="1694196">
            <a:off x="3045383" y="5046495"/>
            <a:ext cx="97840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ovéPole 82"/>
          <p:cNvSpPr txBox="1"/>
          <p:nvPr/>
        </p:nvSpPr>
        <p:spPr>
          <a:xfrm>
            <a:off x="2571736" y="6357958"/>
            <a:ext cx="162589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</a:rPr>
              <a:t>Kyselina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mléčná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1857356" y="5857892"/>
          <a:ext cx="1163637" cy="585787"/>
        </p:xfrm>
        <a:graphic>
          <a:graphicData uri="http://schemas.openxmlformats.org/presentationml/2006/ole">
            <p:oleObj spid="_x0000_s1046" name="ChemSketch" r:id="rId8" imgW="1164240" imgH="585360" progId="ACD.ChemSketch.20">
              <p:embed/>
            </p:oleObj>
          </a:graphicData>
        </a:graphic>
      </p:graphicFrame>
      <p:graphicFrame>
        <p:nvGraphicFramePr>
          <p:cNvPr id="1047" name="Object 23"/>
          <p:cNvGraphicFramePr>
            <a:graphicFrameLocks noChangeAspect="1"/>
          </p:cNvGraphicFramePr>
          <p:nvPr/>
        </p:nvGraphicFramePr>
        <p:xfrm>
          <a:off x="214282" y="3786190"/>
          <a:ext cx="1268413" cy="338137"/>
        </p:xfrm>
        <a:graphic>
          <a:graphicData uri="http://schemas.openxmlformats.org/presentationml/2006/ole">
            <p:oleObj spid="_x0000_s1047" name="ChemSketch" r:id="rId9" imgW="1267920" imgH="338400" progId="ACD.ChemSketch.20">
              <p:embed/>
            </p:oleObj>
          </a:graphicData>
        </a:graphic>
      </p:graphicFrame>
      <p:graphicFrame>
        <p:nvGraphicFramePr>
          <p:cNvPr id="1048" name="Object 24"/>
          <p:cNvGraphicFramePr>
            <a:graphicFrameLocks noChangeAspect="1"/>
          </p:cNvGraphicFramePr>
          <p:nvPr/>
        </p:nvGraphicFramePr>
        <p:xfrm>
          <a:off x="3786182" y="5786454"/>
          <a:ext cx="393700" cy="338137"/>
        </p:xfrm>
        <a:graphic>
          <a:graphicData uri="http://schemas.openxmlformats.org/presentationml/2006/ole">
            <p:oleObj spid="_x0000_s1048" name="ChemSketch" r:id="rId10" imgW="393120" imgH="338400" progId="ACD.ChemSketch.20">
              <p:embed/>
            </p:oleObj>
          </a:graphicData>
        </a:graphic>
      </p:graphicFrame>
      <p:graphicFrame>
        <p:nvGraphicFramePr>
          <p:cNvPr id="1049" name="Object 25"/>
          <p:cNvGraphicFramePr>
            <a:graphicFrameLocks noChangeAspect="1"/>
          </p:cNvGraphicFramePr>
          <p:nvPr/>
        </p:nvGraphicFramePr>
        <p:xfrm>
          <a:off x="4071934" y="5429264"/>
          <a:ext cx="722313" cy="338137"/>
        </p:xfrm>
        <a:graphic>
          <a:graphicData uri="http://schemas.openxmlformats.org/presentationml/2006/ole">
            <p:oleObj spid="_x0000_s1049" name="ChemSketch" r:id="rId11" imgW="722520" imgH="338400" progId="ACD.ChemSketch.20">
              <p:embed/>
            </p:oleObj>
          </a:graphicData>
        </a:graphic>
      </p:graphicFrame>
      <p:graphicFrame>
        <p:nvGraphicFramePr>
          <p:cNvPr id="1050" name="Object 26"/>
          <p:cNvGraphicFramePr>
            <a:graphicFrameLocks noChangeAspect="1"/>
          </p:cNvGraphicFramePr>
          <p:nvPr/>
        </p:nvGraphicFramePr>
        <p:xfrm>
          <a:off x="5286380" y="6143644"/>
          <a:ext cx="887413" cy="338137"/>
        </p:xfrm>
        <a:graphic>
          <a:graphicData uri="http://schemas.openxmlformats.org/presentationml/2006/ole">
            <p:oleObj spid="_x0000_s1050" name="ChemSketch" r:id="rId12" imgW="887040" imgH="338400" progId="ACD.ChemSketch.20">
              <p:embed/>
            </p:oleObj>
          </a:graphicData>
        </a:graphic>
      </p:graphicFrame>
      <p:sp>
        <p:nvSpPr>
          <p:cNvPr id="89" name="TextovéPole 88"/>
          <p:cNvSpPr txBox="1"/>
          <p:nvPr/>
        </p:nvSpPr>
        <p:spPr>
          <a:xfrm>
            <a:off x="4857752" y="5429264"/>
            <a:ext cx="1192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acetaldehyd</a:t>
            </a:r>
            <a:endParaRPr lang="cs-CZ" sz="1600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6215074" y="6357958"/>
            <a:ext cx="928694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chemeClr val="accent6">
                    <a:lumMod val="75000"/>
                  </a:schemeClr>
                </a:solidFill>
              </a:rPr>
              <a:t>ethanol</a:t>
            </a:r>
            <a:endParaRPr lang="cs-CZ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1" name="Zahnutá šipka dolů 90"/>
          <p:cNvSpPr/>
          <p:nvPr/>
        </p:nvSpPr>
        <p:spPr>
          <a:xfrm rot="2256850">
            <a:off x="3048108" y="5311410"/>
            <a:ext cx="857256" cy="2143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4" name="Šipka doprava 103"/>
          <p:cNvSpPr/>
          <p:nvPr/>
        </p:nvSpPr>
        <p:spPr>
          <a:xfrm rot="2544394">
            <a:off x="4615026" y="5937295"/>
            <a:ext cx="737509" cy="201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8" name="Přímá spojovací čára 107"/>
          <p:cNvCxnSpPr/>
          <p:nvPr/>
        </p:nvCxnSpPr>
        <p:spPr>
          <a:xfrm rot="5400000" flipH="1" flipV="1">
            <a:off x="2000232" y="307181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ovací čára 111"/>
          <p:cNvCxnSpPr/>
          <p:nvPr/>
        </p:nvCxnSpPr>
        <p:spPr>
          <a:xfrm rot="5400000">
            <a:off x="-32" y="4857760"/>
            <a:ext cx="3571900" cy="1588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ovéPole 112"/>
          <p:cNvSpPr txBox="1"/>
          <p:nvPr/>
        </p:nvSpPr>
        <p:spPr>
          <a:xfrm>
            <a:off x="0" y="5000636"/>
            <a:ext cx="187141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u="sng" dirty="0" smtClean="0"/>
              <a:t>Aerobní  glykolýza</a:t>
            </a:r>
            <a:endParaRPr lang="cs-CZ" u="sng" dirty="0"/>
          </a:p>
        </p:txBody>
      </p:sp>
      <p:sp>
        <p:nvSpPr>
          <p:cNvPr id="114" name="TextovéPole 113"/>
          <p:cNvSpPr txBox="1"/>
          <p:nvPr/>
        </p:nvSpPr>
        <p:spPr>
          <a:xfrm>
            <a:off x="6858016" y="5786454"/>
            <a:ext cx="2050946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u="sng" dirty="0" smtClean="0"/>
              <a:t>Anaerobní glykolýza</a:t>
            </a:r>
            <a:endParaRPr lang="cs-CZ" u="sng" dirty="0"/>
          </a:p>
        </p:txBody>
      </p:sp>
      <p:sp>
        <p:nvSpPr>
          <p:cNvPr id="117" name="TextovéPole 116"/>
          <p:cNvSpPr txBox="1"/>
          <p:nvPr/>
        </p:nvSpPr>
        <p:spPr>
          <a:xfrm>
            <a:off x="3214678" y="214290"/>
            <a:ext cx="1856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Glykolýza glukózy</a:t>
            </a:r>
            <a:endParaRPr lang="cs-CZ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6286512" y="357166"/>
          <a:ext cx="1928826" cy="1194659"/>
        </p:xfrm>
        <a:graphic>
          <a:graphicData uri="http://schemas.openxmlformats.org/presentationml/2006/ole">
            <p:oleObj spid="_x0000_s1051" name="ChemSketch" r:id="rId13" imgW="2572560" imgH="1594080" progId="ACD.ChemSketch.20">
              <p:embed/>
            </p:oleObj>
          </a:graphicData>
        </a:graphic>
      </p:graphicFrame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7000892" y="3500438"/>
          <a:ext cx="865187" cy="874713"/>
        </p:xfrm>
        <a:graphic>
          <a:graphicData uri="http://schemas.openxmlformats.org/presentationml/2006/ole">
            <p:oleObj spid="_x0000_s1052" name="ChemSketch" r:id="rId14" imgW="865800" imgH="874800" progId="ACD.ChemSketch.20">
              <p:embed/>
            </p:oleObj>
          </a:graphicData>
        </a:graphic>
      </p:graphicFrame>
      <p:graphicFrame>
        <p:nvGraphicFramePr>
          <p:cNvPr id="1053" name="Object 29"/>
          <p:cNvGraphicFramePr>
            <a:graphicFrameLocks noChangeAspect="1"/>
          </p:cNvGraphicFramePr>
          <p:nvPr/>
        </p:nvGraphicFramePr>
        <p:xfrm>
          <a:off x="5786446" y="3500438"/>
          <a:ext cx="838200" cy="874713"/>
        </p:xfrm>
        <a:graphic>
          <a:graphicData uri="http://schemas.openxmlformats.org/presentationml/2006/ole">
            <p:oleObj spid="_x0000_s1053" name="ChemSketch" r:id="rId15" imgW="838080" imgH="874800" progId="ACD.ChemSketch.20">
              <p:embed/>
            </p:oleObj>
          </a:graphicData>
        </a:graphic>
      </p:graphicFrame>
      <p:graphicFrame>
        <p:nvGraphicFramePr>
          <p:cNvPr id="1056" name="Object 32"/>
          <p:cNvGraphicFramePr>
            <a:graphicFrameLocks noChangeAspect="1"/>
          </p:cNvGraphicFramePr>
          <p:nvPr/>
        </p:nvGraphicFramePr>
        <p:xfrm>
          <a:off x="3286116" y="3500438"/>
          <a:ext cx="865187" cy="874713"/>
        </p:xfrm>
        <a:graphic>
          <a:graphicData uri="http://schemas.openxmlformats.org/presentationml/2006/ole">
            <p:oleObj spid="_x0000_s1056" name="ChemSketch" r:id="rId16" imgW="865800" imgH="874800" progId="ACD.ChemSketch.20">
              <p:embed/>
            </p:oleObj>
          </a:graphicData>
        </a:graphic>
      </p:graphicFrame>
      <p:cxnSp>
        <p:nvCxnSpPr>
          <p:cNvPr id="62" name="Přímá spojovací šipka 61"/>
          <p:cNvCxnSpPr/>
          <p:nvPr/>
        </p:nvCxnSpPr>
        <p:spPr>
          <a:xfrm rot="5400000">
            <a:off x="7036611" y="332184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 rot="10800000">
            <a:off x="6572264" y="3929066"/>
            <a:ext cx="42862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>
          <a:xfrm rot="10800000">
            <a:off x="5429256" y="3929066"/>
            <a:ext cx="35719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šipka 65"/>
          <p:cNvCxnSpPr/>
          <p:nvPr/>
        </p:nvCxnSpPr>
        <p:spPr>
          <a:xfrm rot="10800000">
            <a:off x="4214810" y="3929066"/>
            <a:ext cx="42862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šipka 67"/>
          <p:cNvCxnSpPr/>
          <p:nvPr/>
        </p:nvCxnSpPr>
        <p:spPr>
          <a:xfrm rot="10800000">
            <a:off x="2786050" y="4000504"/>
            <a:ext cx="28575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ovéPole 68"/>
          <p:cNvSpPr txBox="1"/>
          <p:nvPr/>
        </p:nvSpPr>
        <p:spPr>
          <a:xfrm>
            <a:off x="1928794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7072330" y="4429132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1,3- </a:t>
            </a:r>
            <a:r>
              <a:rPr lang="cs-CZ" sz="1200" dirty="0" err="1" smtClean="0"/>
              <a:t>bisfosfoglycerát</a:t>
            </a:r>
            <a:endParaRPr lang="cs-CZ" sz="1200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5929322" y="4429132"/>
            <a:ext cx="1109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3-</a:t>
            </a:r>
            <a:r>
              <a:rPr lang="cs-CZ" sz="1200" dirty="0" err="1" smtClean="0"/>
              <a:t>fosfoglycerát</a:t>
            </a:r>
            <a:endParaRPr lang="cs-CZ" sz="1200" dirty="0"/>
          </a:p>
        </p:txBody>
      </p:sp>
      <p:graphicFrame>
        <p:nvGraphicFramePr>
          <p:cNvPr id="1057" name="Object 33"/>
          <p:cNvGraphicFramePr>
            <a:graphicFrameLocks noChangeAspect="1"/>
          </p:cNvGraphicFramePr>
          <p:nvPr/>
        </p:nvGraphicFramePr>
        <p:xfrm>
          <a:off x="4643438" y="3571876"/>
          <a:ext cx="784323" cy="803275"/>
        </p:xfrm>
        <a:graphic>
          <a:graphicData uri="http://schemas.openxmlformats.org/presentationml/2006/ole">
            <p:oleObj spid="_x0000_s1057" name="ChemSketch" r:id="rId17" imgW="853560" imgH="874800" progId="ACD.ChemSketch.20">
              <p:embed/>
            </p:oleObj>
          </a:graphicData>
        </a:graphic>
      </p:graphicFrame>
      <p:sp>
        <p:nvSpPr>
          <p:cNvPr id="73" name="TextovéPole 72"/>
          <p:cNvSpPr txBox="1"/>
          <p:nvPr/>
        </p:nvSpPr>
        <p:spPr>
          <a:xfrm>
            <a:off x="4714876" y="4429132"/>
            <a:ext cx="1109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2-</a:t>
            </a:r>
            <a:r>
              <a:rPr lang="cs-CZ" sz="1200" dirty="0" err="1" smtClean="0"/>
              <a:t>fosfoglycerát</a:t>
            </a:r>
            <a:endParaRPr lang="cs-CZ" sz="1200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3357554" y="4357694"/>
            <a:ext cx="12400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 smtClean="0"/>
              <a:t>fosfoenolpyruvát</a:t>
            </a:r>
            <a:endParaRPr lang="cs-CZ" sz="1200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6715140" y="3500438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2ADP</a:t>
            </a:r>
            <a:endParaRPr lang="cs-CZ" sz="1200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6572264" y="4214818"/>
            <a:ext cx="496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2ATP</a:t>
            </a:r>
            <a:endParaRPr lang="cs-CZ" sz="1200" dirty="0">
              <a:solidFill>
                <a:srgbClr val="FF0000"/>
              </a:solidFill>
            </a:endParaRPr>
          </a:p>
        </p:txBody>
      </p:sp>
      <p:cxnSp>
        <p:nvCxnSpPr>
          <p:cNvPr id="81" name="Přímá spojovací šipka 80"/>
          <p:cNvCxnSpPr>
            <a:stCxn id="76" idx="2"/>
            <a:endCxn id="77" idx="1"/>
          </p:cNvCxnSpPr>
          <p:nvPr/>
        </p:nvCxnSpPr>
        <p:spPr>
          <a:xfrm rot="5400000">
            <a:off x="6487690" y="3862012"/>
            <a:ext cx="575881" cy="40673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šipka 84"/>
          <p:cNvCxnSpPr/>
          <p:nvPr/>
        </p:nvCxnSpPr>
        <p:spPr>
          <a:xfrm rot="5400000">
            <a:off x="4201673" y="3727889"/>
            <a:ext cx="575881" cy="40673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ovéPole 85"/>
          <p:cNvSpPr txBox="1"/>
          <p:nvPr/>
        </p:nvSpPr>
        <p:spPr>
          <a:xfrm>
            <a:off x="4429124" y="3357562"/>
            <a:ext cx="714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2ADP</a:t>
            </a:r>
          </a:p>
          <a:p>
            <a:endParaRPr lang="cs-CZ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4000496" y="4214818"/>
            <a:ext cx="496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2ATP</a:t>
            </a:r>
            <a:endParaRPr lang="cs-CZ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553</Words>
  <Application>Microsoft Office PowerPoint</Application>
  <PresentationFormat>Předvádění na obrazovce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Motiv sady Office</vt:lpstr>
      <vt:lpstr>ChemSketch</vt:lpstr>
      <vt:lpstr>ACD/ChemSketch</vt:lpstr>
      <vt:lpstr>Metabolismus sacharidů</vt:lpstr>
      <vt:lpstr>Snímek 2</vt:lpstr>
      <vt:lpstr>Sacharidy - výživa</vt:lpstr>
      <vt:lpstr>Sacharidy v potravě</vt:lpstr>
      <vt:lpstr>Játra</vt:lpstr>
      <vt:lpstr>Glukóza</vt:lpstr>
      <vt:lpstr>Anaerobní glykolýza – kvašení –mikrobiální organismy</vt:lpstr>
      <vt:lpstr>Anaerobní glykolýza – vyšší živočichové, člověk</vt:lpstr>
      <vt:lpstr>Snímek 9</vt:lpstr>
      <vt:lpstr>Energetická bilance anaerobní glykolýzy</vt:lpstr>
      <vt:lpstr>Energetická bilance aerobní glykolýzy glukózy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Metabolismus sacharidů</dc:title>
  <dc:creator>Jitky-PC</dc:creator>
  <cp:lastModifiedBy>Jitky-PC</cp:lastModifiedBy>
  <cp:revision>225</cp:revision>
  <dcterms:created xsi:type="dcterms:W3CDTF">2011-08-08T17:10:32Z</dcterms:created>
  <dcterms:modified xsi:type="dcterms:W3CDTF">2015-12-30T00:10:22Z</dcterms:modified>
</cp:coreProperties>
</file>