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4" r:id="rId2"/>
    <p:sldId id="273" r:id="rId3"/>
    <p:sldId id="257" r:id="rId4"/>
    <p:sldId id="262" r:id="rId5"/>
    <p:sldId id="263" r:id="rId6"/>
    <p:sldId id="264" r:id="rId7"/>
    <p:sldId id="265" r:id="rId8"/>
    <p:sldId id="266" r:id="rId9"/>
    <p:sldId id="267" r:id="rId10"/>
    <p:sldId id="269" r:id="rId11"/>
    <p:sldId id="270" r:id="rId12"/>
    <p:sldId id="27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2C83-A574-48EA-B97C-860075EAD790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3FC-8840-44C7-8EB0-073015040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2C83-A574-48EA-B97C-860075EAD790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3FC-8840-44C7-8EB0-073015040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2C83-A574-48EA-B97C-860075EAD790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3FC-8840-44C7-8EB0-073015040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2C83-A574-48EA-B97C-860075EAD790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3FC-8840-44C7-8EB0-073015040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2C83-A574-48EA-B97C-860075EAD790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3FC-8840-44C7-8EB0-073015040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2C83-A574-48EA-B97C-860075EAD790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3FC-8840-44C7-8EB0-073015040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2C83-A574-48EA-B97C-860075EAD790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3FC-8840-44C7-8EB0-073015040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2C83-A574-48EA-B97C-860075EAD790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3FC-8840-44C7-8EB0-073015040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2C83-A574-48EA-B97C-860075EAD790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3FC-8840-44C7-8EB0-073015040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2C83-A574-48EA-B97C-860075EAD790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3FC-8840-44C7-8EB0-073015040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2C83-A574-48EA-B97C-860075EAD790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93FC-8840-44C7-8EB0-073015040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F2C83-A574-48EA-B97C-860075EAD790}" type="datetimeFigureOut">
              <a:rPr lang="cs-CZ" smtClean="0"/>
              <a:pPr/>
              <a:t>29.12.2015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593FC-8840-44C7-8EB0-073015040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dybri.cz/wp-content/uploads/2011/04/lidske-telo.png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14480" y="2500306"/>
            <a:ext cx="5857916" cy="1100144"/>
          </a:xfrm>
          <a:ln w="762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Metabolismus tuků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Biosyntéza mastných kyselin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00436"/>
          </a:xfrm>
          <a:ln w="28575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lvl="0"/>
            <a:r>
              <a:rPr lang="cs-CZ" dirty="0" smtClean="0"/>
              <a:t>Reakce prodlužování </a:t>
            </a:r>
            <a:r>
              <a:rPr lang="cs-CZ" b="1" dirty="0" smtClean="0"/>
              <a:t>2C štěpů </a:t>
            </a:r>
            <a:r>
              <a:rPr lang="cs-CZ" dirty="0" smtClean="0"/>
              <a:t>postupným </a:t>
            </a:r>
            <a:r>
              <a:rPr lang="cs-CZ" b="1" dirty="0" smtClean="0"/>
              <a:t>navazováním </a:t>
            </a:r>
            <a:r>
              <a:rPr lang="cs-CZ" b="1" dirty="0" err="1" smtClean="0"/>
              <a:t>acetylCoA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/>
              <a:t> Reakci katalyzují specifické enzymy, lokalizované v mitochondriích a endoplazmatickém retikulu.</a:t>
            </a:r>
          </a:p>
          <a:p>
            <a:pPr lvl="0"/>
            <a:r>
              <a:rPr lang="cs-CZ" dirty="0" smtClean="0"/>
              <a:t>Řetězec přirůstá vždy na karboxylovém konci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57224" y="214290"/>
            <a:ext cx="3686172" cy="605808"/>
          </a:xfrm>
          <a:gradFill>
            <a:gsLst>
              <a:gs pos="0">
                <a:schemeClr val="bg2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5715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B w="139700" prst="cross"/>
          </a:sp3d>
        </p:spPr>
        <p:txBody>
          <a:bodyPr>
            <a:normAutofit fontScale="90000"/>
          </a:bodyPr>
          <a:lstStyle/>
          <a:p>
            <a:r>
              <a:rPr lang="cs-CZ" dirty="0" smtClean="0"/>
              <a:t>Biosyntéza MK</a:t>
            </a:r>
            <a:endParaRPr lang="cs-CZ" dirty="0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714348" y="1000108"/>
          <a:ext cx="7266675" cy="5026028"/>
        </p:xfrm>
        <a:graphic>
          <a:graphicData uri="http://schemas.openxmlformats.org/presentationml/2006/ole">
            <p:oleObj spid="_x0000_s5124" name="ChemSketch" r:id="rId3" imgW="6544080" imgH="452628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85728"/>
            <a:ext cx="2543164" cy="1131910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3200" dirty="0" smtClean="0"/>
              <a:t>Zdroje:</a:t>
            </a:r>
            <a:endParaRPr lang="cs-CZ" sz="32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71611"/>
            <a:ext cx="1543032" cy="603263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Obrázky: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sz="1400" dirty="0" smtClean="0">
                <a:hlinkClick r:id="rId2"/>
              </a:rPr>
              <a:t>http://www.</a:t>
            </a:r>
            <a:r>
              <a:rPr lang="cs-CZ" sz="1400" dirty="0" err="1" smtClean="0">
                <a:hlinkClick r:id="rId2"/>
              </a:rPr>
              <a:t>bodybri.cz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err="1" smtClean="0">
                <a:hlinkClick r:id="rId2"/>
              </a:rPr>
              <a:t>wp</a:t>
            </a:r>
            <a:r>
              <a:rPr lang="cs-CZ" sz="1400" dirty="0" smtClean="0">
                <a:hlinkClick r:id="rId2"/>
              </a:rPr>
              <a:t>-</a:t>
            </a:r>
            <a:r>
              <a:rPr lang="cs-CZ" sz="1400" dirty="0" err="1" smtClean="0">
                <a:hlinkClick r:id="rId2"/>
              </a:rPr>
              <a:t>content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err="1" smtClean="0">
                <a:hlinkClick r:id="rId2"/>
              </a:rPr>
              <a:t>uploads</a:t>
            </a:r>
            <a:r>
              <a:rPr lang="cs-CZ" sz="1400" dirty="0" smtClean="0">
                <a:hlinkClick r:id="rId2"/>
              </a:rPr>
              <a:t>/2011/04/</a:t>
            </a:r>
            <a:r>
              <a:rPr lang="cs-CZ" sz="1400" dirty="0" err="1" smtClean="0">
                <a:hlinkClick r:id="rId2"/>
              </a:rPr>
              <a:t>lidske</a:t>
            </a:r>
            <a:r>
              <a:rPr lang="cs-CZ" sz="1400" dirty="0" smtClean="0">
                <a:hlinkClick r:id="rId2"/>
              </a:rPr>
              <a:t>-</a:t>
            </a:r>
            <a:r>
              <a:rPr lang="cs-CZ" sz="1400" dirty="0" err="1" smtClean="0">
                <a:hlinkClick r:id="rId2"/>
              </a:rPr>
              <a:t>telo.png</a:t>
            </a:r>
            <a:endParaRPr lang="cs-CZ" sz="1400" dirty="0" smtClean="0"/>
          </a:p>
          <a:p>
            <a:r>
              <a:rPr lang="cs-CZ" sz="1400" dirty="0" smtClean="0"/>
              <a:t>Nákresy pomocí programu ACD/</a:t>
            </a:r>
            <a:r>
              <a:rPr lang="cs-CZ" sz="1400" dirty="0" err="1" smtClean="0"/>
              <a:t>ChemSketch</a:t>
            </a:r>
            <a:endParaRPr lang="cs-CZ" sz="1400" dirty="0" smtClean="0"/>
          </a:p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645025" y="1571611"/>
            <a:ext cx="1427173" cy="603263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1400" dirty="0" err="1" smtClean="0"/>
              <a:t>Čársky</a:t>
            </a:r>
            <a:r>
              <a:rPr lang="cs-CZ" sz="1400" dirty="0" smtClean="0"/>
              <a:t>, J a kol. </a:t>
            </a:r>
            <a:r>
              <a:rPr lang="cs-CZ" sz="1400" i="1" dirty="0" smtClean="0"/>
              <a:t>Chemie pro III. ročník gymnázií</a:t>
            </a:r>
            <a:r>
              <a:rPr lang="cs-CZ" sz="1400" dirty="0" smtClean="0"/>
              <a:t>. 1. české </a:t>
            </a:r>
            <a:r>
              <a:rPr lang="cs-CZ" sz="1400" dirty="0" err="1" smtClean="0"/>
              <a:t>vyd</a:t>
            </a:r>
            <a:r>
              <a:rPr lang="cs-CZ" sz="1400" dirty="0" smtClean="0"/>
              <a:t>. Praha: SPN, 1986.</a:t>
            </a:r>
          </a:p>
          <a:p>
            <a:r>
              <a:rPr lang="cs-CZ" sz="1400" dirty="0" smtClean="0"/>
              <a:t>Kolář, K. a kol. </a:t>
            </a:r>
            <a:r>
              <a:rPr lang="cs-CZ" sz="1400" i="1" dirty="0" smtClean="0"/>
              <a:t>Chemie (organická a biochemie) II. pro gymnázia. </a:t>
            </a:r>
            <a:r>
              <a:rPr lang="cs-CZ" sz="1400" dirty="0" smtClean="0"/>
              <a:t>1. </a:t>
            </a:r>
            <a:r>
              <a:rPr lang="cs-CZ" sz="1400" dirty="0" err="1" smtClean="0"/>
              <a:t>vyd.Praha</a:t>
            </a:r>
            <a:r>
              <a:rPr lang="cs-CZ" sz="1400" dirty="0" smtClean="0"/>
              <a:t>: SPN, 1997</a:t>
            </a:r>
          </a:p>
          <a:p>
            <a:r>
              <a:rPr lang="cs-CZ" sz="1400" dirty="0" smtClean="0"/>
              <a:t>Svoboda, J., Kratochvíl, B. </a:t>
            </a:r>
            <a:r>
              <a:rPr lang="cs-CZ" sz="1400" i="1" dirty="0" smtClean="0"/>
              <a:t>Chemie pro střední školy 2b. </a:t>
            </a:r>
            <a:r>
              <a:rPr lang="cs-CZ" sz="1400" dirty="0" smtClean="0"/>
              <a:t>1.vyd. Praha: </a:t>
            </a:r>
            <a:r>
              <a:rPr lang="cs-CZ" sz="1400" dirty="0" err="1" smtClean="0"/>
              <a:t>Scientia</a:t>
            </a:r>
            <a:r>
              <a:rPr lang="cs-CZ" sz="1400" dirty="0" smtClean="0"/>
              <a:t>,</a:t>
            </a:r>
            <a:r>
              <a:rPr lang="cs-CZ" sz="1400" dirty="0" err="1" smtClean="0"/>
              <a:t>spol.sr.o</a:t>
            </a:r>
            <a:r>
              <a:rPr lang="cs-CZ" sz="1400" dirty="0" smtClean="0"/>
              <a:t>., pedagogické nakladatelství</a:t>
            </a:r>
          </a:p>
          <a:p>
            <a:r>
              <a:rPr lang="cs-CZ" sz="1400" dirty="0" err="1" smtClean="0"/>
              <a:t>Habermann</a:t>
            </a:r>
            <a:r>
              <a:rPr lang="cs-CZ" sz="1400" dirty="0" smtClean="0"/>
              <a:t> V.,Černý R., </a:t>
            </a:r>
            <a:r>
              <a:rPr lang="cs-CZ" sz="1400" dirty="0" err="1" smtClean="0"/>
              <a:t>Kotyza</a:t>
            </a:r>
            <a:r>
              <a:rPr lang="cs-CZ" sz="1400" dirty="0" smtClean="0"/>
              <a:t> J. </a:t>
            </a:r>
            <a:r>
              <a:rPr lang="cs-CZ" sz="1400" i="1" dirty="0" smtClean="0"/>
              <a:t>Přehled základů biochemie.dotisk.</a:t>
            </a:r>
            <a:r>
              <a:rPr lang="cs-CZ" sz="1400" dirty="0" smtClean="0"/>
              <a:t> Praha:Karolinum, 1993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délník 20"/>
          <p:cNvSpPr/>
          <p:nvPr/>
        </p:nvSpPr>
        <p:spPr>
          <a:xfrm>
            <a:off x="4857752" y="1428736"/>
            <a:ext cx="4000528" cy="2862322"/>
          </a:xfrm>
          <a:prstGeom prst="rect">
            <a:avLst/>
          </a:prstGeom>
          <a:ln w="5715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Tuky jsou nepostradatelnou složkou naší výživy. Představují </a:t>
            </a:r>
            <a:r>
              <a:rPr lang="cs-CZ" sz="2000" u="sng" dirty="0" smtClean="0">
                <a:solidFill>
                  <a:srgbClr val="FF0000"/>
                </a:solidFill>
              </a:rPr>
              <a:t>palivo</a:t>
            </a:r>
            <a:r>
              <a:rPr lang="cs-CZ" sz="2000" dirty="0" smtClean="0">
                <a:solidFill>
                  <a:srgbClr val="FF0000"/>
                </a:solidFill>
              </a:rPr>
              <a:t> pro biologické oxidační děje v buňce. V tělech živočichů představují strategickou </a:t>
            </a:r>
            <a:r>
              <a:rPr lang="cs-CZ" sz="2000" u="sng" dirty="0" smtClean="0">
                <a:solidFill>
                  <a:srgbClr val="FF0000"/>
                </a:solidFill>
              </a:rPr>
              <a:t>zásobu energie</a:t>
            </a:r>
            <a:r>
              <a:rPr lang="cs-CZ" sz="2000" dirty="0" smtClean="0">
                <a:solidFill>
                  <a:srgbClr val="FF0000"/>
                </a:solidFill>
              </a:rPr>
              <a:t>, podílejí se na </a:t>
            </a:r>
            <a:r>
              <a:rPr lang="cs-CZ" sz="2000" b="1" i="1" dirty="0" smtClean="0">
                <a:solidFill>
                  <a:srgbClr val="FF0000"/>
                </a:solidFill>
              </a:rPr>
              <a:t>stavbě buněk</a:t>
            </a:r>
            <a:r>
              <a:rPr lang="cs-CZ" sz="2000" dirty="0" smtClean="0">
                <a:solidFill>
                  <a:srgbClr val="FF0000"/>
                </a:solidFill>
              </a:rPr>
              <a:t>, vytvářejí </a:t>
            </a:r>
            <a:r>
              <a:rPr lang="cs-CZ" sz="2000" u="sng" dirty="0" smtClean="0">
                <a:solidFill>
                  <a:srgbClr val="FF0000"/>
                </a:solidFill>
              </a:rPr>
              <a:t>ochranné obaly </a:t>
            </a:r>
            <a:r>
              <a:rPr lang="cs-CZ" sz="2000" dirty="0" smtClean="0">
                <a:solidFill>
                  <a:srgbClr val="FF0000"/>
                </a:solidFill>
              </a:rPr>
              <a:t>životně důležitých orgánů.Ve formě podkožního tuku mají funkci </a:t>
            </a:r>
            <a:r>
              <a:rPr lang="cs-CZ" sz="2000" u="sng" dirty="0" smtClean="0">
                <a:solidFill>
                  <a:srgbClr val="FF0000"/>
                </a:solidFill>
              </a:rPr>
              <a:t>tepelné izolace.</a:t>
            </a: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00240"/>
            <a:ext cx="4485907" cy="364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ovéPole 9"/>
          <p:cNvSpPr txBox="1"/>
          <p:nvPr/>
        </p:nvSpPr>
        <p:spPr>
          <a:xfrm>
            <a:off x="3143240" y="357166"/>
            <a:ext cx="2143140" cy="46166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      Lipidy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14480" y="285728"/>
            <a:ext cx="5357850" cy="1131910"/>
          </a:xfrm>
          <a:ln w="5715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Co jsou to tuky?</a:t>
            </a:r>
            <a:br>
              <a:rPr lang="cs-CZ" dirty="0" smtClean="0"/>
            </a:br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Estery vyšších mastných kyselin a glycerolu</a:t>
            </a:r>
          </a:p>
          <a:p>
            <a:endParaRPr lang="cs-CZ" b="1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214678" y="2143116"/>
          <a:ext cx="2357454" cy="1862504"/>
        </p:xfrm>
        <a:graphic>
          <a:graphicData uri="http://schemas.openxmlformats.org/presentationml/2006/ole">
            <p:oleObj spid="_x0000_s1026" name="ChemSketch" r:id="rId3" imgW="1307520" imgH="1033200" progId="ACD.ChemSketch.20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214414" y="4857760"/>
          <a:ext cx="6834318" cy="1462091"/>
        </p:xfrm>
        <a:graphic>
          <a:graphicData uri="http://schemas.openxmlformats.org/presentationml/2006/ole">
            <p:oleObj spid="_x0000_s1027" name="ChemSketch" r:id="rId4" imgW="4831200" imgH="1033200" progId="ACD.ChemSketch.20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428728" y="5929330"/>
          <a:ext cx="642937" cy="280987"/>
        </p:xfrm>
        <a:graphic>
          <a:graphicData uri="http://schemas.openxmlformats.org/presentationml/2006/ole">
            <p:oleObj spid="_x0000_s1028" name="ChemSketch" r:id="rId5" imgW="642960" imgH="280440" progId="ACD.ChemSketch.20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071802" y="5929330"/>
          <a:ext cx="436563" cy="280987"/>
        </p:xfrm>
        <a:graphic>
          <a:graphicData uri="http://schemas.openxmlformats.org/presentationml/2006/ole">
            <p:oleObj spid="_x0000_s1029" name="ChemSketch" r:id="rId6" imgW="435960" imgH="280440" progId="ACD.ChemSketch.20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715008" y="6000768"/>
          <a:ext cx="774700" cy="280987"/>
        </p:xfrm>
        <a:graphic>
          <a:graphicData uri="http://schemas.openxmlformats.org/presentationml/2006/ole">
            <p:oleObj spid="_x0000_s1030" name="ChemSketch" r:id="rId7" imgW="774360" imgH="280440" progId="ACD.ChemSketch.20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857620" y="4143380"/>
          <a:ext cx="1206500" cy="280987"/>
        </p:xfrm>
        <a:graphic>
          <a:graphicData uri="http://schemas.openxmlformats.org/presentationml/2006/ole">
            <p:oleObj spid="_x0000_s1031" name="ChemSketch" r:id="rId8" imgW="1207080" imgH="28044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Odbourávání a biosyntéza tuků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57150">
            <a:solidFill>
              <a:srgbClr val="00B0F0"/>
            </a:solidFill>
          </a:ln>
        </p:spPr>
        <p:txBody>
          <a:bodyPr/>
          <a:lstStyle/>
          <a:p>
            <a:r>
              <a:rPr lang="cs-CZ" sz="2400" dirty="0" smtClean="0"/>
              <a:t>Potřebuje-li organismus využít lipidy z potravy nebo tukových rezerv jako zdroj energie, nebo je přeměnit na lipidy tělu vlastním, musí je odbourat.</a:t>
            </a:r>
          </a:p>
          <a:p>
            <a:r>
              <a:rPr lang="cs-CZ" sz="1800" dirty="0" smtClean="0">
                <a:solidFill>
                  <a:srgbClr val="FF0000"/>
                </a:solidFill>
              </a:rPr>
              <a:t>Způsob odbourávání </a:t>
            </a:r>
            <a:r>
              <a:rPr lang="cs-CZ" sz="1800" dirty="0" smtClean="0">
                <a:solidFill>
                  <a:srgbClr val="FF0000"/>
                </a:solidFill>
              </a:rPr>
              <a:t>tuků  </a:t>
            </a:r>
            <a:r>
              <a:rPr lang="cs-CZ" sz="1800" dirty="0" smtClean="0"/>
              <a:t>-</a:t>
            </a:r>
            <a:r>
              <a:rPr lang="cs-CZ" sz="1800" dirty="0" smtClean="0">
                <a:solidFill>
                  <a:srgbClr val="FF0000"/>
                </a:solidFill>
              </a:rPr>
              <a:t> </a:t>
            </a:r>
            <a:r>
              <a:rPr lang="cs-CZ" sz="1800" dirty="0" smtClean="0"/>
              <a:t>trávení tuků probíhá v tenkém střevě, přičemž se významně uplatňuje žluč.</a:t>
            </a:r>
            <a:r>
              <a:rPr lang="cs-CZ" dirty="0" smtClean="0"/>
              <a:t> </a:t>
            </a:r>
            <a:r>
              <a:rPr lang="cs-CZ" sz="1800" dirty="0" smtClean="0"/>
              <a:t>Homogenizace </a:t>
            </a:r>
            <a:r>
              <a:rPr lang="cs-CZ" sz="1800" dirty="0" smtClean="0"/>
              <a:t>tuku pomocí žlučových kyselin</a:t>
            </a:r>
          </a:p>
          <a:p>
            <a:pPr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Hydrolytické štěpení pomocí hydroláz - lipáz</a:t>
            </a:r>
            <a:endParaRPr lang="cs-CZ" sz="18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714480" y="4560333"/>
          <a:ext cx="5143536" cy="1351527"/>
        </p:xfrm>
        <a:graphic>
          <a:graphicData uri="http://schemas.openxmlformats.org/presentationml/2006/ole">
            <p:oleObj spid="_x0000_s2050" name="ChemSketch" r:id="rId3" imgW="4011120" imgH="105444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5918" y="357166"/>
            <a:ext cx="3571900" cy="1060472"/>
          </a:xfrm>
          <a:ln w="5715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Lipázy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472518" cy="3757626"/>
          </a:xfrm>
          <a:ln w="57150"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 </a:t>
            </a:r>
          </a:p>
          <a:p>
            <a:pPr>
              <a:buNone/>
            </a:pPr>
            <a:r>
              <a:rPr lang="cs-CZ" sz="1800" dirty="0" smtClean="0"/>
              <a:t>2 druhy – </a:t>
            </a:r>
            <a:r>
              <a:rPr lang="cs-CZ" sz="1800" b="1" dirty="0" smtClean="0"/>
              <a:t>pankreatická</a:t>
            </a:r>
            <a:r>
              <a:rPr lang="cs-CZ" sz="1800" dirty="0" smtClean="0"/>
              <a:t> odštěpuje prvotně MK z polohy </a:t>
            </a:r>
            <a:r>
              <a:rPr lang="el-GR" sz="1800" dirty="0" smtClean="0"/>
              <a:t>α</a:t>
            </a:r>
            <a:r>
              <a:rPr lang="cs-CZ" sz="1800" dirty="0" smtClean="0"/>
              <a:t>,</a:t>
            </a:r>
            <a:r>
              <a:rPr lang="el-GR" sz="1800" dirty="0" smtClean="0"/>
              <a:t>α</a:t>
            </a:r>
            <a:r>
              <a:rPr lang="cs-CZ" sz="1800" dirty="0" smtClean="0"/>
              <a:t>´</a:t>
            </a:r>
          </a:p>
          <a:p>
            <a:pPr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- </a:t>
            </a:r>
            <a:r>
              <a:rPr lang="cs-CZ" sz="1800" b="1" dirty="0" smtClean="0"/>
              <a:t>lipázy produkované střevní stěnou </a:t>
            </a:r>
            <a:r>
              <a:rPr lang="cs-CZ" sz="1800" dirty="0" smtClean="0"/>
              <a:t>štěpí </a:t>
            </a:r>
            <a:r>
              <a:rPr lang="el-GR" sz="1800" dirty="0" smtClean="0"/>
              <a:t>β</a:t>
            </a:r>
            <a:r>
              <a:rPr lang="cs-CZ" sz="1800" dirty="0" smtClean="0"/>
              <a:t> </a:t>
            </a:r>
            <a:r>
              <a:rPr lang="cs-CZ" sz="1800" dirty="0" err="1" smtClean="0"/>
              <a:t>monoacylglycerol</a:t>
            </a: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Vzniká VMK a glycerol, který je předmětem metabolismu sacharidů.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762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el-GR" dirty="0" smtClean="0"/>
              <a:t>β</a:t>
            </a:r>
            <a:r>
              <a:rPr lang="cs-CZ" dirty="0" smtClean="0"/>
              <a:t> – oxidace mastných kyselin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57150">
            <a:solidFill>
              <a:srgbClr val="00B0F0"/>
            </a:solidFill>
          </a:ln>
        </p:spPr>
        <p:txBody>
          <a:bodyPr/>
          <a:lstStyle/>
          <a:p>
            <a:r>
              <a:rPr lang="cs-CZ" sz="2000" dirty="0"/>
              <a:t>p</a:t>
            </a:r>
            <a:r>
              <a:rPr lang="cs-CZ" sz="2000" dirty="0" smtClean="0"/>
              <a:t>robíhá v </a:t>
            </a:r>
            <a:r>
              <a:rPr lang="cs-CZ" sz="2000" b="1" dirty="0" smtClean="0"/>
              <a:t>mitochondriích</a:t>
            </a:r>
          </a:p>
          <a:p>
            <a:r>
              <a:rPr lang="cs-CZ" sz="2000" dirty="0"/>
              <a:t>e</a:t>
            </a:r>
            <a:r>
              <a:rPr lang="cs-CZ" sz="2000" dirty="0" smtClean="0"/>
              <a:t>nzymatický proces</a:t>
            </a:r>
          </a:p>
          <a:p>
            <a:r>
              <a:rPr lang="cs-CZ" sz="2000" dirty="0"/>
              <a:t>n</a:t>
            </a:r>
            <a:r>
              <a:rPr lang="cs-CZ" sz="2000" dirty="0" smtClean="0"/>
              <a:t>ejdříve se aktivuje na vyšší energetickou hladinu pomocí </a:t>
            </a:r>
            <a:r>
              <a:rPr lang="cs-CZ" sz="2000" dirty="0" err="1" smtClean="0"/>
              <a:t>CoA</a:t>
            </a:r>
            <a:r>
              <a:rPr lang="cs-CZ" sz="2000" dirty="0" smtClean="0"/>
              <a:t> a přechodně ATP</a:t>
            </a:r>
          </a:p>
          <a:p>
            <a:r>
              <a:rPr lang="cs-CZ" sz="2000" dirty="0"/>
              <a:t>a</a:t>
            </a:r>
            <a:r>
              <a:rPr lang="cs-CZ" sz="2000" dirty="0" smtClean="0"/>
              <a:t>ktivace probíhá v cytoplazmě, </a:t>
            </a:r>
            <a:r>
              <a:rPr lang="cs-CZ" sz="2000" dirty="0" err="1" smtClean="0"/>
              <a:t>acylCoA</a:t>
            </a:r>
            <a:r>
              <a:rPr lang="cs-CZ" sz="2000" dirty="0" smtClean="0"/>
              <a:t> přenesen do </a:t>
            </a:r>
            <a:r>
              <a:rPr lang="cs-CZ" sz="2000" dirty="0" smtClean="0"/>
              <a:t>mitochondrie </a:t>
            </a:r>
            <a:r>
              <a:rPr lang="cs-CZ" sz="2000" dirty="0" smtClean="0"/>
              <a:t>pomocí karnitinu.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928662" y="4071942"/>
          <a:ext cx="7062000" cy="423863"/>
        </p:xfrm>
        <a:graphic>
          <a:graphicData uri="http://schemas.openxmlformats.org/presentationml/2006/ole">
            <p:oleObj spid="_x0000_s3074" name="ChemSketch" r:id="rId3" imgW="4681800" imgH="280440" progId="ACD.ChemSketch.20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714480" y="4500570"/>
          <a:ext cx="1219200" cy="280987"/>
        </p:xfrm>
        <a:graphic>
          <a:graphicData uri="http://schemas.openxmlformats.org/presentationml/2006/ole">
            <p:oleObj spid="_x0000_s3075" name="ChemSketch" r:id="rId4" imgW="1219320" imgH="280440" progId="ACD.ChemSketch.20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072066" y="4572008"/>
          <a:ext cx="1090613" cy="280987"/>
        </p:xfrm>
        <a:graphic>
          <a:graphicData uri="http://schemas.openxmlformats.org/presentationml/2006/ole">
            <p:oleObj spid="_x0000_s3076" name="ChemSketch" r:id="rId5" imgW="1091160" imgH="280440" progId="ACD.ChemSketch.20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6500826" y="4572008"/>
          <a:ext cx="1654175" cy="280987"/>
        </p:xfrm>
        <a:graphic>
          <a:graphicData uri="http://schemas.openxmlformats.org/presentationml/2006/ole">
            <p:oleObj spid="_x0000_s3077" name="ChemSketch" r:id="rId6" imgW="1654920" imgH="28044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5852" y="214290"/>
            <a:ext cx="5857916" cy="500066"/>
          </a:xfrm>
          <a:ln w="5715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err="1" smtClean="0"/>
              <a:t>Schema</a:t>
            </a:r>
            <a:r>
              <a:rPr lang="cs-CZ" dirty="0" smtClean="0"/>
              <a:t>  </a:t>
            </a:r>
            <a:r>
              <a:rPr lang="el-GR" dirty="0" smtClean="0"/>
              <a:t>β</a:t>
            </a:r>
            <a:r>
              <a:rPr lang="cs-CZ" dirty="0" smtClean="0"/>
              <a:t> - oxidace</a:t>
            </a:r>
            <a:endParaRPr lang="cs-CZ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071670" y="885056"/>
          <a:ext cx="4214842" cy="5852160"/>
        </p:xfrm>
        <a:graphic>
          <a:graphicData uri="http://schemas.openxmlformats.org/presentationml/2006/ole">
            <p:oleObj spid="_x0000_s4098" name="ChemSketch" r:id="rId3" imgW="3742920" imgH="519696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6043626" cy="654032"/>
          </a:xfrm>
          <a:ln w="762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Energetická bilance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5715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Při </a:t>
            </a:r>
            <a:r>
              <a:rPr lang="el-GR" dirty="0" smtClean="0"/>
              <a:t>β</a:t>
            </a:r>
            <a:r>
              <a:rPr lang="cs-CZ" dirty="0" smtClean="0"/>
              <a:t>-oxidaci se získá energie tím, že do dýchacího řetězce se vnese velký počet atomů vodíků.</a:t>
            </a:r>
          </a:p>
          <a:p>
            <a:r>
              <a:rPr lang="cs-CZ" dirty="0" smtClean="0"/>
              <a:t>Přes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FAD</a:t>
            </a:r>
            <a:r>
              <a:rPr lang="cs-CZ" dirty="0" smtClean="0"/>
              <a:t> – 2H –to odpovídá zisku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2ATP.</a:t>
            </a:r>
          </a:p>
          <a:p>
            <a:r>
              <a:rPr lang="cs-CZ" dirty="0" smtClean="0"/>
              <a:t>Přes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NAD</a:t>
            </a:r>
            <a:r>
              <a:rPr lang="cs-CZ" dirty="0" smtClean="0"/>
              <a:t> – 2H – to odpovídá zisku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3ATP.</a:t>
            </a:r>
          </a:p>
          <a:p>
            <a:r>
              <a:rPr lang="cs-CZ" dirty="0" smtClean="0"/>
              <a:t>Zpracování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acetylCoA</a:t>
            </a:r>
            <a:r>
              <a:rPr lang="cs-CZ" dirty="0" smtClean="0"/>
              <a:t> další zisk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12 ATP.</a:t>
            </a:r>
          </a:p>
          <a:p>
            <a:r>
              <a:rPr lang="cs-CZ" dirty="0" smtClean="0"/>
              <a:t>Na počátku reakce spotřeba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2 ATP </a:t>
            </a:r>
            <a:r>
              <a:rPr lang="cs-CZ" dirty="0" smtClean="0"/>
              <a:t>na aktivaci.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762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Energetická bilance  </a:t>
            </a:r>
            <a:r>
              <a:rPr lang="el-GR" dirty="0" smtClean="0"/>
              <a:t>β</a:t>
            </a:r>
            <a:r>
              <a:rPr lang="cs-CZ" dirty="0" smtClean="0"/>
              <a:t>-oxidace kyseliny stearové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43312"/>
          </a:xfrm>
          <a:ln w="57150">
            <a:solidFill>
              <a:srgbClr val="FF3399"/>
            </a:solidFill>
          </a:ln>
        </p:spPr>
        <p:txBody>
          <a:bodyPr/>
          <a:lstStyle/>
          <a:p>
            <a:r>
              <a:rPr lang="cs-CZ" dirty="0" smtClean="0"/>
              <a:t>C</a:t>
            </a:r>
            <a:r>
              <a:rPr lang="cs-CZ" baseline="-25000" dirty="0" smtClean="0"/>
              <a:t>17</a:t>
            </a:r>
            <a:r>
              <a:rPr lang="cs-CZ" dirty="0" smtClean="0"/>
              <a:t>H</a:t>
            </a:r>
            <a:r>
              <a:rPr lang="cs-CZ" baseline="-25000" dirty="0" smtClean="0"/>
              <a:t>35</a:t>
            </a:r>
            <a:r>
              <a:rPr lang="cs-CZ" dirty="0" smtClean="0"/>
              <a:t>COOH –obsahuje 9 </a:t>
            </a:r>
            <a:r>
              <a:rPr lang="cs-CZ" dirty="0" err="1" smtClean="0"/>
              <a:t>dvouuhlíkatých</a:t>
            </a:r>
            <a:r>
              <a:rPr lang="cs-CZ" dirty="0" smtClean="0"/>
              <a:t> štěpů, oxidace proběhne tedy </a:t>
            </a:r>
            <a:r>
              <a:rPr lang="cs-CZ" dirty="0" smtClean="0">
                <a:solidFill>
                  <a:srgbClr val="FF0000"/>
                </a:solidFill>
              </a:rPr>
              <a:t>8krát:</a:t>
            </a:r>
          </a:p>
          <a:p>
            <a:r>
              <a:rPr lang="cs-CZ" dirty="0" smtClean="0"/>
              <a:t>Vytvoření </a:t>
            </a:r>
            <a:r>
              <a:rPr lang="cs-CZ" dirty="0" err="1" smtClean="0"/>
              <a:t>stearylCoA</a:t>
            </a:r>
            <a:r>
              <a:rPr lang="cs-CZ" dirty="0" smtClean="0"/>
              <a:t>   - </a:t>
            </a:r>
            <a:r>
              <a:rPr lang="cs-CZ" dirty="0" smtClean="0">
                <a:solidFill>
                  <a:srgbClr val="FF0000"/>
                </a:solidFill>
              </a:rPr>
              <a:t>2ATP</a:t>
            </a:r>
          </a:p>
          <a:p>
            <a:r>
              <a:rPr lang="cs-CZ" dirty="0" smtClean="0"/>
              <a:t>8 cyklů – 2+3ATP každý cyklus – celkem </a:t>
            </a:r>
            <a:r>
              <a:rPr lang="cs-CZ" dirty="0" smtClean="0">
                <a:solidFill>
                  <a:srgbClr val="FF0000"/>
                </a:solidFill>
              </a:rPr>
              <a:t>40 ATP</a:t>
            </a:r>
          </a:p>
          <a:p>
            <a:r>
              <a:rPr lang="cs-CZ" dirty="0" smtClean="0"/>
              <a:t>Z každého  </a:t>
            </a:r>
            <a:r>
              <a:rPr lang="cs-CZ" dirty="0" err="1" smtClean="0"/>
              <a:t>acetylCoA</a:t>
            </a:r>
            <a:r>
              <a:rPr lang="cs-CZ" dirty="0" smtClean="0"/>
              <a:t> vzniká 12 ATP – </a:t>
            </a:r>
            <a:r>
              <a:rPr lang="cs-CZ" dirty="0" smtClean="0">
                <a:solidFill>
                  <a:srgbClr val="FF0000"/>
                </a:solidFill>
              </a:rPr>
              <a:t>108 ATP</a:t>
            </a:r>
          </a:p>
          <a:p>
            <a:r>
              <a:rPr lang="cs-CZ" b="1" cap="none" spc="0" dirty="0" smtClean="0">
                <a:ln/>
                <a:solidFill>
                  <a:schemeClr val="accent3"/>
                </a:solidFill>
                <a:effectLst/>
              </a:rPr>
              <a:t>celkem 146 ATP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14348" y="5857892"/>
            <a:ext cx="6155531" cy="369332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Úkol: proveď energetickou bilanci </a:t>
            </a:r>
            <a:r>
              <a:rPr lang="el-GR" dirty="0" smtClean="0"/>
              <a:t>β</a:t>
            </a:r>
            <a:r>
              <a:rPr lang="cs-CZ" dirty="0" smtClean="0"/>
              <a:t>-oxidace kyseliny palmitové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</TotalTime>
  <Words>429</Words>
  <Application>Microsoft Office PowerPoint</Application>
  <PresentationFormat>Předvádění na obrazovce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Motiv sady Office</vt:lpstr>
      <vt:lpstr>ChemSketch</vt:lpstr>
      <vt:lpstr>Metabolismus tuků</vt:lpstr>
      <vt:lpstr>Snímek 2</vt:lpstr>
      <vt:lpstr>Co jsou to tuky? opakování</vt:lpstr>
      <vt:lpstr>Odbourávání a biosyntéza tuků</vt:lpstr>
      <vt:lpstr>Lipázy</vt:lpstr>
      <vt:lpstr>β – oxidace mastných kyselin</vt:lpstr>
      <vt:lpstr>Schema  β - oxidace</vt:lpstr>
      <vt:lpstr> Energetická bilance </vt:lpstr>
      <vt:lpstr>Energetická bilance  β-oxidace kyseliny stearové</vt:lpstr>
      <vt:lpstr>Biosyntéza mastných kyselin</vt:lpstr>
      <vt:lpstr>Biosyntéza MK</vt:lpstr>
      <vt:lpstr>Zdroje: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Metabolismus tuků</dc:title>
  <dc:creator>Jitky-PC</dc:creator>
  <cp:lastModifiedBy>Jitky-PC</cp:lastModifiedBy>
  <cp:revision>88</cp:revision>
  <dcterms:created xsi:type="dcterms:W3CDTF">2011-08-07T19:17:37Z</dcterms:created>
  <dcterms:modified xsi:type="dcterms:W3CDTF">2015-12-29T22:35:42Z</dcterms:modified>
</cp:coreProperties>
</file>