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86" r:id="rId3"/>
    <p:sldId id="267" r:id="rId4"/>
    <p:sldId id="268" r:id="rId5"/>
    <p:sldId id="269" r:id="rId6"/>
    <p:sldId id="270" r:id="rId7"/>
    <p:sldId id="271" r:id="rId8"/>
    <p:sldId id="272" r:id="rId9"/>
    <p:sldId id="280" r:id="rId10"/>
    <p:sldId id="273" r:id="rId11"/>
    <p:sldId id="281" r:id="rId12"/>
    <p:sldId id="282" r:id="rId13"/>
    <p:sldId id="283" r:id="rId14"/>
    <p:sldId id="28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25BE2-B288-4CA8-A197-EA91E173DF3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D0D6C1-A0AC-4C93-8EB0-46F4CBF2BA42}">
      <dgm:prSet phldrT="[Text]"/>
      <dgm:spPr/>
      <dgm:t>
        <a:bodyPr/>
        <a:lstStyle/>
        <a:p>
          <a:r>
            <a:rPr lang="cs-CZ" dirty="0" smtClean="0"/>
            <a:t>Složené lipidy</a:t>
          </a:r>
          <a:endParaRPr lang="cs-CZ" dirty="0"/>
        </a:p>
      </dgm:t>
    </dgm:pt>
    <dgm:pt modelId="{01774D75-2D98-4212-809E-D49D0BB2B45F}" type="parTrans" cxnId="{294841D8-5B12-4630-93CC-2C5C0E98837A}">
      <dgm:prSet/>
      <dgm:spPr/>
      <dgm:t>
        <a:bodyPr/>
        <a:lstStyle/>
        <a:p>
          <a:endParaRPr lang="cs-CZ"/>
        </a:p>
      </dgm:t>
    </dgm:pt>
    <dgm:pt modelId="{99FE6645-7184-4FCA-BF67-1969AA71AE91}" type="sibTrans" cxnId="{294841D8-5B12-4630-93CC-2C5C0E98837A}">
      <dgm:prSet/>
      <dgm:spPr/>
      <dgm:t>
        <a:bodyPr/>
        <a:lstStyle/>
        <a:p>
          <a:endParaRPr lang="cs-CZ"/>
        </a:p>
      </dgm:t>
    </dgm:pt>
    <dgm:pt modelId="{64522FD5-DBC9-4ABB-8F4D-F56C5D4BDA01}">
      <dgm:prSet phldrT="[Text]"/>
      <dgm:spPr/>
      <dgm:t>
        <a:bodyPr/>
        <a:lstStyle/>
        <a:p>
          <a:r>
            <a:rPr lang="cs-CZ" dirty="0" smtClean="0"/>
            <a:t>Fosfolipidy</a:t>
          </a:r>
          <a:endParaRPr lang="cs-CZ" dirty="0"/>
        </a:p>
      </dgm:t>
    </dgm:pt>
    <dgm:pt modelId="{E60A8DDF-E5F6-492D-938E-48172E11264B}" type="parTrans" cxnId="{4C04505F-31B0-4961-BFFF-B9E39DA11836}">
      <dgm:prSet/>
      <dgm:spPr/>
      <dgm:t>
        <a:bodyPr/>
        <a:lstStyle/>
        <a:p>
          <a:endParaRPr lang="cs-CZ"/>
        </a:p>
      </dgm:t>
    </dgm:pt>
    <dgm:pt modelId="{9EFCE713-EE18-4934-82F2-1C98FCC4AD89}" type="sibTrans" cxnId="{4C04505F-31B0-4961-BFFF-B9E39DA11836}">
      <dgm:prSet/>
      <dgm:spPr/>
      <dgm:t>
        <a:bodyPr/>
        <a:lstStyle/>
        <a:p>
          <a:endParaRPr lang="cs-CZ"/>
        </a:p>
      </dgm:t>
    </dgm:pt>
    <dgm:pt modelId="{ECEFDB61-392A-47C0-8124-564BAF264B65}">
      <dgm:prSet phldrT="[Text]"/>
      <dgm:spPr/>
      <dgm:t>
        <a:bodyPr/>
        <a:lstStyle/>
        <a:p>
          <a:r>
            <a:rPr lang="cs-CZ" dirty="0" err="1" smtClean="0"/>
            <a:t>Fosfoacylglyceroly</a:t>
          </a:r>
          <a:endParaRPr lang="cs-CZ" dirty="0"/>
        </a:p>
      </dgm:t>
    </dgm:pt>
    <dgm:pt modelId="{D4047EB7-2859-471F-B678-A43078853A91}" type="parTrans" cxnId="{37769729-27B6-4B2E-A678-262A6F8BE690}">
      <dgm:prSet/>
      <dgm:spPr/>
      <dgm:t>
        <a:bodyPr/>
        <a:lstStyle/>
        <a:p>
          <a:endParaRPr lang="cs-CZ"/>
        </a:p>
      </dgm:t>
    </dgm:pt>
    <dgm:pt modelId="{2DF48826-164B-43D1-A57E-198173F6482B}" type="sibTrans" cxnId="{37769729-27B6-4B2E-A678-262A6F8BE690}">
      <dgm:prSet/>
      <dgm:spPr/>
      <dgm:t>
        <a:bodyPr/>
        <a:lstStyle/>
        <a:p>
          <a:endParaRPr lang="cs-CZ"/>
        </a:p>
      </dgm:t>
    </dgm:pt>
    <dgm:pt modelId="{84822539-5613-4C0D-8D55-1D93ED24A620}">
      <dgm:prSet phldrT="[Text]"/>
      <dgm:spPr/>
      <dgm:t>
        <a:bodyPr/>
        <a:lstStyle/>
        <a:p>
          <a:r>
            <a:rPr lang="cs-CZ" dirty="0" err="1" smtClean="0"/>
            <a:t>Sfingomyeliny</a:t>
          </a:r>
          <a:endParaRPr lang="cs-CZ" dirty="0"/>
        </a:p>
      </dgm:t>
    </dgm:pt>
    <dgm:pt modelId="{68CF270A-977E-4A56-85C7-1F67F3F35465}" type="parTrans" cxnId="{1A04C68F-54E9-4441-9F10-4C22A6F4AEBF}">
      <dgm:prSet/>
      <dgm:spPr/>
      <dgm:t>
        <a:bodyPr/>
        <a:lstStyle/>
        <a:p>
          <a:endParaRPr lang="cs-CZ"/>
        </a:p>
      </dgm:t>
    </dgm:pt>
    <dgm:pt modelId="{9F0119C7-B59B-4128-9361-D57B22BA2586}" type="sibTrans" cxnId="{1A04C68F-54E9-4441-9F10-4C22A6F4AEBF}">
      <dgm:prSet/>
      <dgm:spPr/>
      <dgm:t>
        <a:bodyPr/>
        <a:lstStyle/>
        <a:p>
          <a:endParaRPr lang="cs-CZ"/>
        </a:p>
      </dgm:t>
    </dgm:pt>
    <dgm:pt modelId="{4BCD323B-34C4-445C-A64F-52EC859EE385}">
      <dgm:prSet phldrT="[Text]"/>
      <dgm:spPr/>
      <dgm:t>
        <a:bodyPr/>
        <a:lstStyle/>
        <a:p>
          <a:r>
            <a:rPr lang="cs-CZ" dirty="0" smtClean="0"/>
            <a:t>Glykolipidy</a:t>
          </a:r>
          <a:endParaRPr lang="cs-CZ" dirty="0"/>
        </a:p>
      </dgm:t>
    </dgm:pt>
    <dgm:pt modelId="{DC2788E3-CB1A-428F-87E0-AFD222D7997B}" type="parTrans" cxnId="{2DA368E9-E395-430F-8167-2974427AA0A4}">
      <dgm:prSet/>
      <dgm:spPr/>
      <dgm:t>
        <a:bodyPr/>
        <a:lstStyle/>
        <a:p>
          <a:endParaRPr lang="cs-CZ"/>
        </a:p>
      </dgm:t>
    </dgm:pt>
    <dgm:pt modelId="{3657F34A-2684-45BC-9A1E-FAD031548EB8}" type="sibTrans" cxnId="{2DA368E9-E395-430F-8167-2974427AA0A4}">
      <dgm:prSet/>
      <dgm:spPr/>
      <dgm:t>
        <a:bodyPr/>
        <a:lstStyle/>
        <a:p>
          <a:endParaRPr lang="cs-CZ"/>
        </a:p>
      </dgm:t>
    </dgm:pt>
    <dgm:pt modelId="{ED5B246E-92CF-4095-9DF6-35432DFEF54F}">
      <dgm:prSet phldrT="[Text]"/>
      <dgm:spPr/>
      <dgm:t>
        <a:bodyPr/>
        <a:lstStyle/>
        <a:p>
          <a:r>
            <a:rPr lang="cs-CZ" dirty="0" smtClean="0"/>
            <a:t>Lipoproteiny</a:t>
          </a:r>
          <a:endParaRPr lang="cs-CZ" dirty="0"/>
        </a:p>
      </dgm:t>
    </dgm:pt>
    <dgm:pt modelId="{2BA8183F-AF4E-42C3-B16E-DF14C6C4783B}" type="parTrans" cxnId="{428EE888-582D-4FE3-9BDB-9E95BCBB84DA}">
      <dgm:prSet/>
      <dgm:spPr/>
      <dgm:t>
        <a:bodyPr/>
        <a:lstStyle/>
        <a:p>
          <a:endParaRPr lang="cs-CZ"/>
        </a:p>
      </dgm:t>
    </dgm:pt>
    <dgm:pt modelId="{DF968806-0878-4EA8-93EF-35447CE0270F}" type="sibTrans" cxnId="{428EE888-582D-4FE3-9BDB-9E95BCBB84DA}">
      <dgm:prSet/>
      <dgm:spPr/>
      <dgm:t>
        <a:bodyPr/>
        <a:lstStyle/>
        <a:p>
          <a:endParaRPr lang="cs-CZ"/>
        </a:p>
      </dgm:t>
    </dgm:pt>
    <dgm:pt modelId="{25234E43-7476-495A-8FED-67C024E23557}" type="pres">
      <dgm:prSet presAssocID="{2C425BE2-B288-4CA8-A197-EA91E173DF3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877E7C3-4794-4C71-9CB3-6873018F93FC}" type="pres">
      <dgm:prSet presAssocID="{3DD0D6C1-A0AC-4C93-8EB0-46F4CBF2BA42}" presName="hierRoot1" presStyleCnt="0"/>
      <dgm:spPr/>
    </dgm:pt>
    <dgm:pt modelId="{0499FFA3-3FA7-46A3-A4A7-725BE772740E}" type="pres">
      <dgm:prSet presAssocID="{3DD0D6C1-A0AC-4C93-8EB0-46F4CBF2BA42}" presName="composite" presStyleCnt="0"/>
      <dgm:spPr/>
    </dgm:pt>
    <dgm:pt modelId="{EA81DF0F-F23A-4807-92C9-14859D5752BB}" type="pres">
      <dgm:prSet presAssocID="{3DD0D6C1-A0AC-4C93-8EB0-46F4CBF2BA42}" presName="background" presStyleLbl="node0" presStyleIdx="0" presStyleCnt="1"/>
      <dgm:spPr/>
    </dgm:pt>
    <dgm:pt modelId="{F0D01818-D483-44DE-8ED0-8EDC33B26B3B}" type="pres">
      <dgm:prSet presAssocID="{3DD0D6C1-A0AC-4C93-8EB0-46F4CBF2BA4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9AC174-44BF-4711-96F9-51517C0BE580}" type="pres">
      <dgm:prSet presAssocID="{3DD0D6C1-A0AC-4C93-8EB0-46F4CBF2BA42}" presName="hierChild2" presStyleCnt="0"/>
      <dgm:spPr/>
    </dgm:pt>
    <dgm:pt modelId="{D1CC532A-E96F-4E16-A48B-510C55D5BF36}" type="pres">
      <dgm:prSet presAssocID="{E60A8DDF-E5F6-492D-938E-48172E11264B}" presName="Name10" presStyleLbl="parChTrans1D2" presStyleIdx="0" presStyleCnt="3"/>
      <dgm:spPr/>
      <dgm:t>
        <a:bodyPr/>
        <a:lstStyle/>
        <a:p>
          <a:endParaRPr lang="cs-CZ"/>
        </a:p>
      </dgm:t>
    </dgm:pt>
    <dgm:pt modelId="{17432539-66A1-4B18-84FD-C2176EB29C3F}" type="pres">
      <dgm:prSet presAssocID="{64522FD5-DBC9-4ABB-8F4D-F56C5D4BDA01}" presName="hierRoot2" presStyleCnt="0"/>
      <dgm:spPr/>
    </dgm:pt>
    <dgm:pt modelId="{B4B98F08-8FA6-4D84-BD0E-0DC5EAEF357C}" type="pres">
      <dgm:prSet presAssocID="{64522FD5-DBC9-4ABB-8F4D-F56C5D4BDA01}" presName="composite2" presStyleCnt="0"/>
      <dgm:spPr/>
    </dgm:pt>
    <dgm:pt modelId="{78D690E4-893D-41E3-A4C7-C6984BECEFE8}" type="pres">
      <dgm:prSet presAssocID="{64522FD5-DBC9-4ABB-8F4D-F56C5D4BDA01}" presName="background2" presStyleLbl="node2" presStyleIdx="0" presStyleCnt="3"/>
      <dgm:spPr/>
    </dgm:pt>
    <dgm:pt modelId="{FD5295DE-7914-45F5-93AB-C66F77F03C7E}" type="pres">
      <dgm:prSet presAssocID="{64522FD5-DBC9-4ABB-8F4D-F56C5D4BDA0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5D7EEF-098A-429F-B816-D851EE2C835D}" type="pres">
      <dgm:prSet presAssocID="{64522FD5-DBC9-4ABB-8F4D-F56C5D4BDA01}" presName="hierChild3" presStyleCnt="0"/>
      <dgm:spPr/>
    </dgm:pt>
    <dgm:pt modelId="{AA8BAD3C-9B26-4CAB-8EFB-105E12804CC4}" type="pres">
      <dgm:prSet presAssocID="{D4047EB7-2859-471F-B678-A43078853A91}" presName="Name17" presStyleLbl="parChTrans1D3" presStyleIdx="0" presStyleCnt="2"/>
      <dgm:spPr/>
      <dgm:t>
        <a:bodyPr/>
        <a:lstStyle/>
        <a:p>
          <a:endParaRPr lang="cs-CZ"/>
        </a:p>
      </dgm:t>
    </dgm:pt>
    <dgm:pt modelId="{3E684293-BC7E-4654-8AB7-BA63FAB00367}" type="pres">
      <dgm:prSet presAssocID="{ECEFDB61-392A-47C0-8124-564BAF264B65}" presName="hierRoot3" presStyleCnt="0"/>
      <dgm:spPr/>
    </dgm:pt>
    <dgm:pt modelId="{90CF3768-DAE4-4378-9E9D-6FE4C97BBC4A}" type="pres">
      <dgm:prSet presAssocID="{ECEFDB61-392A-47C0-8124-564BAF264B65}" presName="composite3" presStyleCnt="0"/>
      <dgm:spPr/>
    </dgm:pt>
    <dgm:pt modelId="{E0C1B276-510E-43B8-9D18-895842FB948C}" type="pres">
      <dgm:prSet presAssocID="{ECEFDB61-392A-47C0-8124-564BAF264B65}" presName="background3" presStyleLbl="node3" presStyleIdx="0" presStyleCnt="2"/>
      <dgm:spPr/>
    </dgm:pt>
    <dgm:pt modelId="{FC51DADD-77E6-420C-913A-2B036B3DD299}" type="pres">
      <dgm:prSet presAssocID="{ECEFDB61-392A-47C0-8124-564BAF264B6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F19DB4-F8B6-4FB8-A0EF-2FA03BF57B65}" type="pres">
      <dgm:prSet presAssocID="{ECEFDB61-392A-47C0-8124-564BAF264B65}" presName="hierChild4" presStyleCnt="0"/>
      <dgm:spPr/>
    </dgm:pt>
    <dgm:pt modelId="{2727CB4C-75D7-48E2-8026-C475A54B2F37}" type="pres">
      <dgm:prSet presAssocID="{68CF270A-977E-4A56-85C7-1F67F3F35465}" presName="Name17" presStyleLbl="parChTrans1D3" presStyleIdx="1" presStyleCnt="2"/>
      <dgm:spPr/>
      <dgm:t>
        <a:bodyPr/>
        <a:lstStyle/>
        <a:p>
          <a:endParaRPr lang="cs-CZ"/>
        </a:p>
      </dgm:t>
    </dgm:pt>
    <dgm:pt modelId="{0235CDAE-EB84-421A-AC75-23F612BCD2DB}" type="pres">
      <dgm:prSet presAssocID="{84822539-5613-4C0D-8D55-1D93ED24A620}" presName="hierRoot3" presStyleCnt="0"/>
      <dgm:spPr/>
    </dgm:pt>
    <dgm:pt modelId="{E049DBBB-4D00-46E4-AC79-0EEB33C66857}" type="pres">
      <dgm:prSet presAssocID="{84822539-5613-4C0D-8D55-1D93ED24A620}" presName="composite3" presStyleCnt="0"/>
      <dgm:spPr/>
    </dgm:pt>
    <dgm:pt modelId="{3A2759C1-AD76-4384-9866-DD7DCB95663D}" type="pres">
      <dgm:prSet presAssocID="{84822539-5613-4C0D-8D55-1D93ED24A620}" presName="background3" presStyleLbl="node3" presStyleIdx="1" presStyleCnt="2"/>
      <dgm:spPr/>
    </dgm:pt>
    <dgm:pt modelId="{06A4175A-6788-4574-B243-CADD75992D4A}" type="pres">
      <dgm:prSet presAssocID="{84822539-5613-4C0D-8D55-1D93ED24A620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0EF2CD1-8C76-4D4C-9396-17B17AAA3F84}" type="pres">
      <dgm:prSet presAssocID="{84822539-5613-4C0D-8D55-1D93ED24A620}" presName="hierChild4" presStyleCnt="0"/>
      <dgm:spPr/>
    </dgm:pt>
    <dgm:pt modelId="{57B1EEF1-A468-4322-8F2A-B5C8FC7C731A}" type="pres">
      <dgm:prSet presAssocID="{DC2788E3-CB1A-428F-87E0-AFD222D7997B}" presName="Name10" presStyleLbl="parChTrans1D2" presStyleIdx="1" presStyleCnt="3"/>
      <dgm:spPr/>
      <dgm:t>
        <a:bodyPr/>
        <a:lstStyle/>
        <a:p>
          <a:endParaRPr lang="cs-CZ"/>
        </a:p>
      </dgm:t>
    </dgm:pt>
    <dgm:pt modelId="{1207CD8A-9959-49FC-9030-349CA828D828}" type="pres">
      <dgm:prSet presAssocID="{4BCD323B-34C4-445C-A64F-52EC859EE385}" presName="hierRoot2" presStyleCnt="0"/>
      <dgm:spPr/>
    </dgm:pt>
    <dgm:pt modelId="{5F0F2713-475F-47BA-9735-3ED865D14E58}" type="pres">
      <dgm:prSet presAssocID="{4BCD323B-34C4-445C-A64F-52EC859EE385}" presName="composite2" presStyleCnt="0"/>
      <dgm:spPr/>
    </dgm:pt>
    <dgm:pt modelId="{CF7EB634-DFB3-4664-9F39-20D11E78A4CF}" type="pres">
      <dgm:prSet presAssocID="{4BCD323B-34C4-445C-A64F-52EC859EE385}" presName="background2" presStyleLbl="node2" presStyleIdx="1" presStyleCnt="3"/>
      <dgm:spPr/>
    </dgm:pt>
    <dgm:pt modelId="{2EA125CB-3446-4712-8A3A-3CD74381EFB3}" type="pres">
      <dgm:prSet presAssocID="{4BCD323B-34C4-445C-A64F-52EC859EE385}" presName="text2" presStyleLbl="fgAcc2" presStyleIdx="1" presStyleCnt="3" custLinFactNeighborX="299" custLinFactNeighborY="-111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DF4D09-668F-49A0-97C8-F5AF5CF62E96}" type="pres">
      <dgm:prSet presAssocID="{4BCD323B-34C4-445C-A64F-52EC859EE385}" presName="hierChild3" presStyleCnt="0"/>
      <dgm:spPr/>
    </dgm:pt>
    <dgm:pt modelId="{066C7741-7EDA-4F8B-9AFD-90E6220A4301}" type="pres">
      <dgm:prSet presAssocID="{2BA8183F-AF4E-42C3-B16E-DF14C6C4783B}" presName="Name10" presStyleLbl="parChTrans1D2" presStyleIdx="2" presStyleCnt="3"/>
      <dgm:spPr/>
      <dgm:t>
        <a:bodyPr/>
        <a:lstStyle/>
        <a:p>
          <a:endParaRPr lang="cs-CZ"/>
        </a:p>
      </dgm:t>
    </dgm:pt>
    <dgm:pt modelId="{3E748AED-0428-47F8-B4E5-F2305789D19D}" type="pres">
      <dgm:prSet presAssocID="{ED5B246E-92CF-4095-9DF6-35432DFEF54F}" presName="hierRoot2" presStyleCnt="0"/>
      <dgm:spPr/>
    </dgm:pt>
    <dgm:pt modelId="{C9B29BB7-92B1-4F62-B69F-59657E46C40D}" type="pres">
      <dgm:prSet presAssocID="{ED5B246E-92CF-4095-9DF6-35432DFEF54F}" presName="composite2" presStyleCnt="0"/>
      <dgm:spPr/>
    </dgm:pt>
    <dgm:pt modelId="{67AF3D19-AD3C-4E86-922B-34FB0CC99BE7}" type="pres">
      <dgm:prSet presAssocID="{ED5B246E-92CF-4095-9DF6-35432DFEF54F}" presName="background2" presStyleLbl="node2" presStyleIdx="2" presStyleCnt="3"/>
      <dgm:spPr/>
    </dgm:pt>
    <dgm:pt modelId="{6815A8AA-6A85-4650-97EF-DF51408F8599}" type="pres">
      <dgm:prSet presAssocID="{ED5B246E-92CF-4095-9DF6-35432DFEF54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8D82A48-17E4-42D8-989D-11DC417D3DBD}" type="pres">
      <dgm:prSet presAssocID="{ED5B246E-92CF-4095-9DF6-35432DFEF54F}" presName="hierChild3" presStyleCnt="0"/>
      <dgm:spPr/>
    </dgm:pt>
  </dgm:ptLst>
  <dgm:cxnLst>
    <dgm:cxn modelId="{1A04C68F-54E9-4441-9F10-4C22A6F4AEBF}" srcId="{64522FD5-DBC9-4ABB-8F4D-F56C5D4BDA01}" destId="{84822539-5613-4C0D-8D55-1D93ED24A620}" srcOrd="1" destOrd="0" parTransId="{68CF270A-977E-4A56-85C7-1F67F3F35465}" sibTransId="{9F0119C7-B59B-4128-9361-D57B22BA2586}"/>
    <dgm:cxn modelId="{B75339CE-EC29-4A32-95B1-3CBFAC6D609C}" type="presOf" srcId="{2BA8183F-AF4E-42C3-B16E-DF14C6C4783B}" destId="{066C7741-7EDA-4F8B-9AFD-90E6220A4301}" srcOrd="0" destOrd="0" presId="urn:microsoft.com/office/officeart/2005/8/layout/hierarchy1"/>
    <dgm:cxn modelId="{294841D8-5B12-4630-93CC-2C5C0E98837A}" srcId="{2C425BE2-B288-4CA8-A197-EA91E173DF3D}" destId="{3DD0D6C1-A0AC-4C93-8EB0-46F4CBF2BA42}" srcOrd="0" destOrd="0" parTransId="{01774D75-2D98-4212-809E-D49D0BB2B45F}" sibTransId="{99FE6645-7184-4FCA-BF67-1969AA71AE91}"/>
    <dgm:cxn modelId="{651FC5C6-6436-4008-BB5C-754FFEAB3252}" type="presOf" srcId="{84822539-5613-4C0D-8D55-1D93ED24A620}" destId="{06A4175A-6788-4574-B243-CADD75992D4A}" srcOrd="0" destOrd="0" presId="urn:microsoft.com/office/officeart/2005/8/layout/hierarchy1"/>
    <dgm:cxn modelId="{3970EAA5-0DB3-4870-BF91-3752DCC67CE8}" type="presOf" srcId="{ECEFDB61-392A-47C0-8124-564BAF264B65}" destId="{FC51DADD-77E6-420C-913A-2B036B3DD299}" srcOrd="0" destOrd="0" presId="urn:microsoft.com/office/officeart/2005/8/layout/hierarchy1"/>
    <dgm:cxn modelId="{A993FCB4-A4CB-4941-946F-A9F91FB54DB5}" type="presOf" srcId="{4BCD323B-34C4-445C-A64F-52EC859EE385}" destId="{2EA125CB-3446-4712-8A3A-3CD74381EFB3}" srcOrd="0" destOrd="0" presId="urn:microsoft.com/office/officeart/2005/8/layout/hierarchy1"/>
    <dgm:cxn modelId="{D266E43B-41F9-4F3C-891F-917E901A7210}" type="presOf" srcId="{64522FD5-DBC9-4ABB-8F4D-F56C5D4BDA01}" destId="{FD5295DE-7914-45F5-93AB-C66F77F03C7E}" srcOrd="0" destOrd="0" presId="urn:microsoft.com/office/officeart/2005/8/layout/hierarchy1"/>
    <dgm:cxn modelId="{4A87982D-F786-43C4-A98E-E71E18086A42}" type="presOf" srcId="{3DD0D6C1-A0AC-4C93-8EB0-46F4CBF2BA42}" destId="{F0D01818-D483-44DE-8ED0-8EDC33B26B3B}" srcOrd="0" destOrd="0" presId="urn:microsoft.com/office/officeart/2005/8/layout/hierarchy1"/>
    <dgm:cxn modelId="{37769729-27B6-4B2E-A678-262A6F8BE690}" srcId="{64522FD5-DBC9-4ABB-8F4D-F56C5D4BDA01}" destId="{ECEFDB61-392A-47C0-8124-564BAF264B65}" srcOrd="0" destOrd="0" parTransId="{D4047EB7-2859-471F-B678-A43078853A91}" sibTransId="{2DF48826-164B-43D1-A57E-198173F6482B}"/>
    <dgm:cxn modelId="{8ABA9CDF-8E67-43B0-B65E-994A7501E91F}" type="presOf" srcId="{D4047EB7-2859-471F-B678-A43078853A91}" destId="{AA8BAD3C-9B26-4CAB-8EFB-105E12804CC4}" srcOrd="0" destOrd="0" presId="urn:microsoft.com/office/officeart/2005/8/layout/hierarchy1"/>
    <dgm:cxn modelId="{0A25949A-4D52-4660-A3E4-078E95F93CA4}" type="presOf" srcId="{ED5B246E-92CF-4095-9DF6-35432DFEF54F}" destId="{6815A8AA-6A85-4650-97EF-DF51408F8599}" srcOrd="0" destOrd="0" presId="urn:microsoft.com/office/officeart/2005/8/layout/hierarchy1"/>
    <dgm:cxn modelId="{6CA95C61-B952-403B-8B45-D32E84668171}" type="presOf" srcId="{E60A8DDF-E5F6-492D-938E-48172E11264B}" destId="{D1CC532A-E96F-4E16-A48B-510C55D5BF36}" srcOrd="0" destOrd="0" presId="urn:microsoft.com/office/officeart/2005/8/layout/hierarchy1"/>
    <dgm:cxn modelId="{7299F404-BF32-4B68-834E-2A3D4DAE2C4F}" type="presOf" srcId="{DC2788E3-CB1A-428F-87E0-AFD222D7997B}" destId="{57B1EEF1-A468-4322-8F2A-B5C8FC7C731A}" srcOrd="0" destOrd="0" presId="urn:microsoft.com/office/officeart/2005/8/layout/hierarchy1"/>
    <dgm:cxn modelId="{428EE888-582D-4FE3-9BDB-9E95BCBB84DA}" srcId="{3DD0D6C1-A0AC-4C93-8EB0-46F4CBF2BA42}" destId="{ED5B246E-92CF-4095-9DF6-35432DFEF54F}" srcOrd="2" destOrd="0" parTransId="{2BA8183F-AF4E-42C3-B16E-DF14C6C4783B}" sibTransId="{DF968806-0878-4EA8-93EF-35447CE0270F}"/>
    <dgm:cxn modelId="{D7007CFA-4347-42A8-BAA0-4E18A123C2FC}" type="presOf" srcId="{68CF270A-977E-4A56-85C7-1F67F3F35465}" destId="{2727CB4C-75D7-48E2-8026-C475A54B2F37}" srcOrd="0" destOrd="0" presId="urn:microsoft.com/office/officeart/2005/8/layout/hierarchy1"/>
    <dgm:cxn modelId="{4C04505F-31B0-4961-BFFF-B9E39DA11836}" srcId="{3DD0D6C1-A0AC-4C93-8EB0-46F4CBF2BA42}" destId="{64522FD5-DBC9-4ABB-8F4D-F56C5D4BDA01}" srcOrd="0" destOrd="0" parTransId="{E60A8DDF-E5F6-492D-938E-48172E11264B}" sibTransId="{9EFCE713-EE18-4934-82F2-1C98FCC4AD89}"/>
    <dgm:cxn modelId="{4436932A-FB26-4876-BF57-CF49DE84118F}" type="presOf" srcId="{2C425BE2-B288-4CA8-A197-EA91E173DF3D}" destId="{25234E43-7476-495A-8FED-67C024E23557}" srcOrd="0" destOrd="0" presId="urn:microsoft.com/office/officeart/2005/8/layout/hierarchy1"/>
    <dgm:cxn modelId="{2DA368E9-E395-430F-8167-2974427AA0A4}" srcId="{3DD0D6C1-A0AC-4C93-8EB0-46F4CBF2BA42}" destId="{4BCD323B-34C4-445C-A64F-52EC859EE385}" srcOrd="1" destOrd="0" parTransId="{DC2788E3-CB1A-428F-87E0-AFD222D7997B}" sibTransId="{3657F34A-2684-45BC-9A1E-FAD031548EB8}"/>
    <dgm:cxn modelId="{CA1DC4C5-E07E-4F37-9BCE-E4B3304F5B75}" type="presParOf" srcId="{25234E43-7476-495A-8FED-67C024E23557}" destId="{F877E7C3-4794-4C71-9CB3-6873018F93FC}" srcOrd="0" destOrd="0" presId="urn:microsoft.com/office/officeart/2005/8/layout/hierarchy1"/>
    <dgm:cxn modelId="{C74765D7-6AE6-4538-8CAC-CCEA32DC4A94}" type="presParOf" srcId="{F877E7C3-4794-4C71-9CB3-6873018F93FC}" destId="{0499FFA3-3FA7-46A3-A4A7-725BE772740E}" srcOrd="0" destOrd="0" presId="urn:microsoft.com/office/officeart/2005/8/layout/hierarchy1"/>
    <dgm:cxn modelId="{E17E64CB-66B9-4B50-833C-89E6A90469CD}" type="presParOf" srcId="{0499FFA3-3FA7-46A3-A4A7-725BE772740E}" destId="{EA81DF0F-F23A-4807-92C9-14859D5752BB}" srcOrd="0" destOrd="0" presId="urn:microsoft.com/office/officeart/2005/8/layout/hierarchy1"/>
    <dgm:cxn modelId="{0FBBB7BC-915E-4F8A-8190-7E5D50DCA154}" type="presParOf" srcId="{0499FFA3-3FA7-46A3-A4A7-725BE772740E}" destId="{F0D01818-D483-44DE-8ED0-8EDC33B26B3B}" srcOrd="1" destOrd="0" presId="urn:microsoft.com/office/officeart/2005/8/layout/hierarchy1"/>
    <dgm:cxn modelId="{A1C45AFE-50C8-4FD7-8FFC-B4F157D1A3D9}" type="presParOf" srcId="{F877E7C3-4794-4C71-9CB3-6873018F93FC}" destId="{4E9AC174-44BF-4711-96F9-51517C0BE580}" srcOrd="1" destOrd="0" presId="urn:microsoft.com/office/officeart/2005/8/layout/hierarchy1"/>
    <dgm:cxn modelId="{C4DDAA28-1560-40AE-9811-CCAED69B6660}" type="presParOf" srcId="{4E9AC174-44BF-4711-96F9-51517C0BE580}" destId="{D1CC532A-E96F-4E16-A48B-510C55D5BF36}" srcOrd="0" destOrd="0" presId="urn:microsoft.com/office/officeart/2005/8/layout/hierarchy1"/>
    <dgm:cxn modelId="{8575ABF4-B10B-413C-8EAF-5B9F808FE813}" type="presParOf" srcId="{4E9AC174-44BF-4711-96F9-51517C0BE580}" destId="{17432539-66A1-4B18-84FD-C2176EB29C3F}" srcOrd="1" destOrd="0" presId="urn:microsoft.com/office/officeart/2005/8/layout/hierarchy1"/>
    <dgm:cxn modelId="{3F459E15-47EF-499B-8F04-D1FA2910F4F2}" type="presParOf" srcId="{17432539-66A1-4B18-84FD-C2176EB29C3F}" destId="{B4B98F08-8FA6-4D84-BD0E-0DC5EAEF357C}" srcOrd="0" destOrd="0" presId="urn:microsoft.com/office/officeart/2005/8/layout/hierarchy1"/>
    <dgm:cxn modelId="{A3FEDA66-64C7-4013-A4AE-91E4B82937B8}" type="presParOf" srcId="{B4B98F08-8FA6-4D84-BD0E-0DC5EAEF357C}" destId="{78D690E4-893D-41E3-A4C7-C6984BECEFE8}" srcOrd="0" destOrd="0" presId="urn:microsoft.com/office/officeart/2005/8/layout/hierarchy1"/>
    <dgm:cxn modelId="{952167A2-A2E5-459B-A2DE-136DD94B6F5E}" type="presParOf" srcId="{B4B98F08-8FA6-4D84-BD0E-0DC5EAEF357C}" destId="{FD5295DE-7914-45F5-93AB-C66F77F03C7E}" srcOrd="1" destOrd="0" presId="urn:microsoft.com/office/officeart/2005/8/layout/hierarchy1"/>
    <dgm:cxn modelId="{853BDFE3-DA26-4656-87FD-243BEAD9D1DE}" type="presParOf" srcId="{17432539-66A1-4B18-84FD-C2176EB29C3F}" destId="{FD5D7EEF-098A-429F-B816-D851EE2C835D}" srcOrd="1" destOrd="0" presId="urn:microsoft.com/office/officeart/2005/8/layout/hierarchy1"/>
    <dgm:cxn modelId="{871A36F7-2EE9-4A18-BFE0-8A42E026DF1F}" type="presParOf" srcId="{FD5D7EEF-098A-429F-B816-D851EE2C835D}" destId="{AA8BAD3C-9B26-4CAB-8EFB-105E12804CC4}" srcOrd="0" destOrd="0" presId="urn:microsoft.com/office/officeart/2005/8/layout/hierarchy1"/>
    <dgm:cxn modelId="{48092E31-69F8-49B9-BE70-7155901DCD33}" type="presParOf" srcId="{FD5D7EEF-098A-429F-B816-D851EE2C835D}" destId="{3E684293-BC7E-4654-8AB7-BA63FAB00367}" srcOrd="1" destOrd="0" presId="urn:microsoft.com/office/officeart/2005/8/layout/hierarchy1"/>
    <dgm:cxn modelId="{A7C13C74-441F-4E3E-9BF4-755987D66355}" type="presParOf" srcId="{3E684293-BC7E-4654-8AB7-BA63FAB00367}" destId="{90CF3768-DAE4-4378-9E9D-6FE4C97BBC4A}" srcOrd="0" destOrd="0" presId="urn:microsoft.com/office/officeart/2005/8/layout/hierarchy1"/>
    <dgm:cxn modelId="{D4571507-4405-4136-B391-B6FCD3E4E6D3}" type="presParOf" srcId="{90CF3768-DAE4-4378-9E9D-6FE4C97BBC4A}" destId="{E0C1B276-510E-43B8-9D18-895842FB948C}" srcOrd="0" destOrd="0" presId="urn:microsoft.com/office/officeart/2005/8/layout/hierarchy1"/>
    <dgm:cxn modelId="{DE4E7329-31A0-4E87-9F5E-F4DEAC47F842}" type="presParOf" srcId="{90CF3768-DAE4-4378-9E9D-6FE4C97BBC4A}" destId="{FC51DADD-77E6-420C-913A-2B036B3DD299}" srcOrd="1" destOrd="0" presId="urn:microsoft.com/office/officeart/2005/8/layout/hierarchy1"/>
    <dgm:cxn modelId="{AB531EA9-FE4B-4002-AC6B-08CB622A1458}" type="presParOf" srcId="{3E684293-BC7E-4654-8AB7-BA63FAB00367}" destId="{95F19DB4-F8B6-4FB8-A0EF-2FA03BF57B65}" srcOrd="1" destOrd="0" presId="urn:microsoft.com/office/officeart/2005/8/layout/hierarchy1"/>
    <dgm:cxn modelId="{BC27B1D7-B537-4C92-8242-7ABE0DA0689B}" type="presParOf" srcId="{FD5D7EEF-098A-429F-B816-D851EE2C835D}" destId="{2727CB4C-75D7-48E2-8026-C475A54B2F37}" srcOrd="2" destOrd="0" presId="urn:microsoft.com/office/officeart/2005/8/layout/hierarchy1"/>
    <dgm:cxn modelId="{012E44F1-7859-41E1-B4D2-0BD93CA9372B}" type="presParOf" srcId="{FD5D7EEF-098A-429F-B816-D851EE2C835D}" destId="{0235CDAE-EB84-421A-AC75-23F612BCD2DB}" srcOrd="3" destOrd="0" presId="urn:microsoft.com/office/officeart/2005/8/layout/hierarchy1"/>
    <dgm:cxn modelId="{D5EA8C4A-5851-4F66-8813-C9421A0BA738}" type="presParOf" srcId="{0235CDAE-EB84-421A-AC75-23F612BCD2DB}" destId="{E049DBBB-4D00-46E4-AC79-0EEB33C66857}" srcOrd="0" destOrd="0" presId="urn:microsoft.com/office/officeart/2005/8/layout/hierarchy1"/>
    <dgm:cxn modelId="{3C5E3E8F-EC2D-49E4-BF04-950DE8EC8ECA}" type="presParOf" srcId="{E049DBBB-4D00-46E4-AC79-0EEB33C66857}" destId="{3A2759C1-AD76-4384-9866-DD7DCB95663D}" srcOrd="0" destOrd="0" presId="urn:microsoft.com/office/officeart/2005/8/layout/hierarchy1"/>
    <dgm:cxn modelId="{5498762B-70BC-4D38-8ECC-23CE0E3F2F06}" type="presParOf" srcId="{E049DBBB-4D00-46E4-AC79-0EEB33C66857}" destId="{06A4175A-6788-4574-B243-CADD75992D4A}" srcOrd="1" destOrd="0" presId="urn:microsoft.com/office/officeart/2005/8/layout/hierarchy1"/>
    <dgm:cxn modelId="{EC7E7108-19E6-47D5-840A-17830121CCB7}" type="presParOf" srcId="{0235CDAE-EB84-421A-AC75-23F612BCD2DB}" destId="{50EF2CD1-8C76-4D4C-9396-17B17AAA3F84}" srcOrd="1" destOrd="0" presId="urn:microsoft.com/office/officeart/2005/8/layout/hierarchy1"/>
    <dgm:cxn modelId="{98BADDD0-D1E1-407F-AE10-52A5246D7EAF}" type="presParOf" srcId="{4E9AC174-44BF-4711-96F9-51517C0BE580}" destId="{57B1EEF1-A468-4322-8F2A-B5C8FC7C731A}" srcOrd="2" destOrd="0" presId="urn:microsoft.com/office/officeart/2005/8/layout/hierarchy1"/>
    <dgm:cxn modelId="{2A15114F-4010-4CA3-99C3-901DEA3B6D61}" type="presParOf" srcId="{4E9AC174-44BF-4711-96F9-51517C0BE580}" destId="{1207CD8A-9959-49FC-9030-349CA828D828}" srcOrd="3" destOrd="0" presId="urn:microsoft.com/office/officeart/2005/8/layout/hierarchy1"/>
    <dgm:cxn modelId="{501AA948-EC44-4007-A7B6-01A3B8D4B8F5}" type="presParOf" srcId="{1207CD8A-9959-49FC-9030-349CA828D828}" destId="{5F0F2713-475F-47BA-9735-3ED865D14E58}" srcOrd="0" destOrd="0" presId="urn:microsoft.com/office/officeart/2005/8/layout/hierarchy1"/>
    <dgm:cxn modelId="{C4BCE162-C852-455C-90E4-A53D8F54E0B2}" type="presParOf" srcId="{5F0F2713-475F-47BA-9735-3ED865D14E58}" destId="{CF7EB634-DFB3-4664-9F39-20D11E78A4CF}" srcOrd="0" destOrd="0" presId="urn:microsoft.com/office/officeart/2005/8/layout/hierarchy1"/>
    <dgm:cxn modelId="{953A756C-0CE3-4C33-B3A4-8ED5D3F9FABE}" type="presParOf" srcId="{5F0F2713-475F-47BA-9735-3ED865D14E58}" destId="{2EA125CB-3446-4712-8A3A-3CD74381EFB3}" srcOrd="1" destOrd="0" presId="urn:microsoft.com/office/officeart/2005/8/layout/hierarchy1"/>
    <dgm:cxn modelId="{534A3011-44A1-4708-9485-327F022579C0}" type="presParOf" srcId="{1207CD8A-9959-49FC-9030-349CA828D828}" destId="{05DF4D09-668F-49A0-97C8-F5AF5CF62E96}" srcOrd="1" destOrd="0" presId="urn:microsoft.com/office/officeart/2005/8/layout/hierarchy1"/>
    <dgm:cxn modelId="{886CCFCF-8155-4736-8765-BEA4F014AC96}" type="presParOf" srcId="{4E9AC174-44BF-4711-96F9-51517C0BE580}" destId="{066C7741-7EDA-4F8B-9AFD-90E6220A4301}" srcOrd="4" destOrd="0" presId="urn:microsoft.com/office/officeart/2005/8/layout/hierarchy1"/>
    <dgm:cxn modelId="{219BA526-10C0-42B6-BD69-813A364520DF}" type="presParOf" srcId="{4E9AC174-44BF-4711-96F9-51517C0BE580}" destId="{3E748AED-0428-47F8-B4E5-F2305789D19D}" srcOrd="5" destOrd="0" presId="urn:microsoft.com/office/officeart/2005/8/layout/hierarchy1"/>
    <dgm:cxn modelId="{71476ACC-F064-40E3-AE27-246A977E2678}" type="presParOf" srcId="{3E748AED-0428-47F8-B4E5-F2305789D19D}" destId="{C9B29BB7-92B1-4F62-B69F-59657E46C40D}" srcOrd="0" destOrd="0" presId="urn:microsoft.com/office/officeart/2005/8/layout/hierarchy1"/>
    <dgm:cxn modelId="{1450D430-C2B9-4A10-8960-CEFBB2E99932}" type="presParOf" srcId="{C9B29BB7-92B1-4F62-B69F-59657E46C40D}" destId="{67AF3D19-AD3C-4E86-922B-34FB0CC99BE7}" srcOrd="0" destOrd="0" presId="urn:microsoft.com/office/officeart/2005/8/layout/hierarchy1"/>
    <dgm:cxn modelId="{F4E724F1-8915-4621-9F36-4EA1DFCB91FF}" type="presParOf" srcId="{C9B29BB7-92B1-4F62-B69F-59657E46C40D}" destId="{6815A8AA-6A85-4650-97EF-DF51408F8599}" srcOrd="1" destOrd="0" presId="urn:microsoft.com/office/officeart/2005/8/layout/hierarchy1"/>
    <dgm:cxn modelId="{E51962EA-11A3-4282-9360-1F3A97736282}" type="presParOf" srcId="{3E748AED-0428-47F8-B4E5-F2305789D19D}" destId="{58D82A48-17E4-42D8-989D-11DC417D3DBD}" srcOrd="1" destOrd="0" presId="urn:microsoft.com/office/officeart/2005/8/layout/hierarchy1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B52D0-FEC4-41CE-B99F-4F5E2103C7CE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9B0ED-6B0D-4A64-982A-241C308C52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9B0ED-6B0D-4A64-982A-241C308C523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E50F-B6EE-466A-8637-83FDEF220A31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80F57-3C92-4C13-ACB9-4986814289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perm_young_Nicklin.jpg" TargetMode="External"/><Relationship Id="rId2" Type="http://schemas.openxmlformats.org/officeDocument/2006/relationships/hyperlink" Target="http://upload.wikimedia.org/wikipedia/commons/3/39/Savon_de_Marseille.jp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file:///\\en.wikipedia.org\wiki\lipid_bilayer" TargetMode="External"/><Relationship Id="rId5" Type="http://schemas.openxmlformats.org/officeDocument/2006/relationships/hyperlink" Target="file:///\\en.wikipedia.org\wiki\DPPC" TargetMode="External"/><Relationship Id="rId4" Type="http://schemas.openxmlformats.org/officeDocument/2006/relationships/hyperlink" Target="http://commons.wikimedia.org/wiki/User:Fran_McCror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26666764-toulava-kamera/208411000320217/obsah/122258-mydlarna/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jpe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43174" y="2643182"/>
            <a:ext cx="3429024" cy="1214446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/>
              <a:t>Lipidy - II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357158" y="428604"/>
            <a:ext cx="8286776" cy="510542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sz="2400" dirty="0" smtClean="0"/>
              <a:t>Složené lipidy se vyskytují ve všech rostlinných a živočišných buňkách, zejména v nejaktivnějších tkáních a orgánech – </a:t>
            </a:r>
            <a:r>
              <a:rPr lang="cs-CZ" sz="2400" dirty="0" smtClean="0">
                <a:solidFill>
                  <a:srgbClr val="FF0000"/>
                </a:solidFill>
              </a:rPr>
              <a:t>mozku, míše a srdci. </a:t>
            </a:r>
            <a:r>
              <a:rPr lang="cs-CZ" sz="2400" dirty="0" smtClean="0"/>
              <a:t>Jsou </a:t>
            </a:r>
            <a:r>
              <a:rPr lang="cs-CZ" sz="2400" dirty="0" smtClean="0">
                <a:solidFill>
                  <a:srgbClr val="FF0000"/>
                </a:solidFill>
              </a:rPr>
              <a:t>důležitou součástí buněčných membrán</a:t>
            </a:r>
            <a:r>
              <a:rPr lang="cs-CZ" sz="2400" dirty="0" smtClean="0"/>
              <a:t>, kde zajišťují heterogenitu prostředí.</a:t>
            </a:r>
          </a:p>
          <a:p>
            <a:r>
              <a:rPr lang="cs-CZ" sz="2400" dirty="0" smtClean="0"/>
              <a:t> Složené lipidy mají nepolární i polární část – viz buněčné membrána</a:t>
            </a:r>
            <a:endParaRPr lang="cs-CZ" sz="2400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357818" y="2990606"/>
          <a:ext cx="1285884" cy="2364031"/>
        </p:xfrm>
        <a:graphic>
          <a:graphicData uri="http://schemas.openxmlformats.org/presentationml/2006/ole">
            <p:oleObj spid="_x0000_s40962" name="ChemSketch" r:id="rId3" imgW="1396080" imgH="28864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1071538" y="500042"/>
            <a:ext cx="7239000" cy="2428875"/>
          </a:xfrm>
          <a:solidFill>
            <a:srgbClr val="FFFF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2000" b="1" u="sng" dirty="0" err="1" smtClean="0"/>
              <a:t>Fosfoacylglyceroly</a:t>
            </a:r>
            <a:endParaRPr lang="cs-CZ" sz="2000" b="1" u="sng" dirty="0" smtClean="0"/>
          </a:p>
          <a:p>
            <a:r>
              <a:rPr lang="cs-CZ" sz="2000" dirty="0" smtClean="0"/>
              <a:t>Obsahují zbytek kyseliny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trihydrogenfosforečné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na níž je připojen </a:t>
            </a:r>
            <a:r>
              <a:rPr lang="cs-CZ" sz="2000" dirty="0" err="1" smtClean="0"/>
              <a:t>aminoalkohol</a:t>
            </a:r>
            <a:r>
              <a:rPr lang="cs-CZ" sz="2000" dirty="0" smtClean="0"/>
              <a:t>, aminokyselina nebo </a:t>
            </a:r>
            <a:r>
              <a:rPr lang="cs-CZ" sz="2000" dirty="0" err="1" smtClean="0"/>
              <a:t>inosit</a:t>
            </a:r>
            <a:endParaRPr lang="cs-CZ" sz="2000" dirty="0" smtClean="0"/>
          </a:p>
          <a:p>
            <a:r>
              <a:rPr lang="cs-CZ" sz="2000" dirty="0" err="1" smtClean="0"/>
              <a:t>Lecithiny</a:t>
            </a:r>
            <a:r>
              <a:rPr lang="cs-CZ" sz="2000" dirty="0" smtClean="0"/>
              <a:t> – součást buněčných membrán, v mozku a nervové tkáni, ve vaječném žloutku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7" name="Obrázek 6" descr="Lipid_Bilay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000372"/>
            <a:ext cx="4143404" cy="331472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214942" y="3857628"/>
            <a:ext cx="35719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Fosfolipidy tvoří membránovou </a:t>
            </a:r>
            <a:r>
              <a:rPr lang="cs-CZ" sz="1050" dirty="0" err="1" smtClean="0"/>
              <a:t>dvojvrstvu</a:t>
            </a:r>
            <a:r>
              <a:rPr lang="cs-CZ" sz="1050" dirty="0" smtClean="0"/>
              <a:t>. Zelené molekuly představují zbytky kyseliny fosforečné, šedé části jsou organické řetězce, polární molekuly barevné.</a:t>
            </a:r>
            <a:endParaRPr lang="cs-CZ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3043230" cy="60580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rgbClr val="FF0000"/>
                </a:solidFill>
              </a:rPr>
              <a:t>Sfingomyeliny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Sfingosin</a:t>
            </a:r>
            <a:r>
              <a:rPr lang="cs-CZ" dirty="0" smtClean="0"/>
              <a:t> místo glycerolu</a:t>
            </a:r>
          </a:p>
          <a:p>
            <a:r>
              <a:rPr lang="cs-CZ" dirty="0" smtClean="0"/>
              <a:t>Výskyt mozek, mozková tkáň</a:t>
            </a:r>
            <a:endParaRPr lang="cs-CZ" dirty="0"/>
          </a:p>
        </p:txBody>
      </p:sp>
      <p:pic>
        <p:nvPicPr>
          <p:cNvPr id="4" name="Obrázek 3" descr="sfingosin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928934"/>
            <a:ext cx="2928958" cy="2304114"/>
          </a:xfrm>
          <a:prstGeom prst="rect">
            <a:avLst/>
          </a:prstGeom>
          <a:ln>
            <a:solidFill>
              <a:schemeClr val="accent6">
                <a:lumMod val="75000"/>
                <a:alpha val="96000"/>
              </a:schemeClr>
            </a:solidFill>
          </a:ln>
        </p:spPr>
      </p:pic>
      <p:pic>
        <p:nvPicPr>
          <p:cNvPr id="5" name="Obrázek 4" descr="neuron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2857496"/>
            <a:ext cx="3155581" cy="211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2043098" cy="603263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Glykolipidy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1800" dirty="0" smtClean="0"/>
              <a:t>1 nebo více monosacharidových zbytků</a:t>
            </a:r>
          </a:p>
          <a:p>
            <a:r>
              <a:rPr lang="cs-CZ" sz="1800" dirty="0" smtClean="0"/>
              <a:t>Cerebrosidy – obsahují galaktózu – v mozku</a:t>
            </a:r>
          </a:p>
          <a:p>
            <a:r>
              <a:rPr lang="cs-CZ" sz="1800" dirty="0" smtClean="0"/>
              <a:t>Gangliosidy – obsahují oligosacharidy, v gangliích nervových buněk, šedá kůra mozková</a:t>
            </a:r>
            <a:endParaRPr lang="cs-CZ" sz="1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00174"/>
            <a:ext cx="1927239" cy="674701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Lipoproteiny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1800" dirty="0" smtClean="0"/>
              <a:t>Obsahují specifické bílkoviny</a:t>
            </a:r>
          </a:p>
          <a:p>
            <a:r>
              <a:rPr lang="cs-CZ" sz="1800" dirty="0" smtClean="0"/>
              <a:t>Výskyt buněčné membrány, cytoplazma, krevní plazma, vaječný žloutek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71726" cy="101122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1257280" cy="674701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cs-CZ" dirty="0" smtClean="0"/>
              <a:t>Obrázky: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smtClean="0">
                <a:hlinkClick r:id="rId2"/>
              </a:rPr>
              <a:t>http://upload.wikimedia.org/wikipedia/commons/3/39/Savon_de_Marseille.jpg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http://commons.wikimedia.org/wiki/File:Sperm_young_Nicklin.jpg</a:t>
            </a:r>
            <a:endParaRPr lang="cs-CZ" sz="1400" dirty="0" smtClean="0"/>
          </a:p>
          <a:p>
            <a:r>
              <a:rPr lang="cs-CZ" sz="1400" dirty="0" err="1" smtClean="0">
                <a:hlinkClick r:id="rId4" action="ppaction://hlinkfile" tooltip="User:Fran McCrory"/>
              </a:rPr>
              <a:t>Fran</a:t>
            </a:r>
            <a:r>
              <a:rPr lang="cs-CZ" sz="1400" dirty="0" smtClean="0">
                <a:hlinkClick r:id="rId4" action="ppaction://hlinkfile" tooltip="User:Fran McCrory"/>
              </a:rPr>
              <a:t> </a:t>
            </a:r>
            <a:r>
              <a:rPr lang="cs-CZ" sz="1400" dirty="0" err="1" smtClean="0">
                <a:hlinkClick r:id="rId4" action="ppaction://hlinkfile" tooltip="User:Fran McCrory"/>
              </a:rPr>
              <a:t>McCrory</a:t>
            </a:r>
            <a:r>
              <a:rPr lang="cs-CZ" sz="1400" dirty="0" smtClean="0"/>
              <a:t>; </a:t>
            </a:r>
            <a:r>
              <a:rPr lang="cs-CZ" sz="1400" dirty="0" err="1" smtClean="0"/>
              <a:t>Information</a:t>
            </a:r>
            <a:r>
              <a:rPr lang="cs-CZ" sz="1400" dirty="0" smtClean="0"/>
              <a:t> |</a:t>
            </a:r>
            <a:r>
              <a:rPr lang="cs-CZ" sz="1400" dirty="0" err="1" smtClean="0"/>
              <a:t>Description</a:t>
            </a:r>
            <a:r>
              <a:rPr lang="cs-CZ" sz="1400" dirty="0" smtClean="0"/>
              <a:t>=A </a:t>
            </a:r>
            <a:r>
              <a:rPr lang="cs-CZ" sz="1400" dirty="0" err="1" smtClean="0"/>
              <a:t>diagonal</a:t>
            </a:r>
            <a:r>
              <a:rPr lang="cs-CZ" sz="1400" dirty="0" smtClean="0"/>
              <a:t> </a:t>
            </a:r>
            <a:r>
              <a:rPr lang="cs-CZ" sz="1400" dirty="0" err="1" smtClean="0"/>
              <a:t>molecular</a:t>
            </a:r>
            <a:r>
              <a:rPr lang="cs-CZ" sz="1400" dirty="0" smtClean="0"/>
              <a:t> slab </a:t>
            </a:r>
            <a:r>
              <a:rPr lang="cs-CZ" sz="1400" dirty="0" err="1" smtClean="0"/>
              <a:t>from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>
                <a:hlinkClick r:id="rId5" action="ppaction://hlinkfile" tooltip="en:DPPC"/>
              </a:rPr>
              <a:t>en</a:t>
            </a:r>
            <a:r>
              <a:rPr lang="cs-CZ" sz="1400" dirty="0" smtClean="0">
                <a:hlinkClick r:id="rId5" action="ppaction://hlinkfile" tooltip="en:DPPC"/>
              </a:rPr>
              <a:t>:DPPC</a:t>
            </a:r>
            <a:r>
              <a:rPr lang="cs-CZ" sz="1400" dirty="0" smtClean="0"/>
              <a:t> </a:t>
            </a:r>
            <a:r>
              <a:rPr lang="cs-CZ" sz="1400" dirty="0" err="1" smtClean="0">
                <a:hlinkClick r:id="rId6" action="ppaction://hlinkfile" tooltip="en:lipid bilayer"/>
              </a:rPr>
              <a:t>en</a:t>
            </a:r>
            <a:r>
              <a:rPr lang="cs-CZ" sz="1400" dirty="0" smtClean="0">
                <a:hlinkClick r:id="rId6" action="ppaction://hlinkfile" tooltip="en:lipid bilayer"/>
              </a:rPr>
              <a:t>:lipid </a:t>
            </a:r>
            <a:r>
              <a:rPr lang="cs-CZ" sz="1400" dirty="0" err="1" smtClean="0">
                <a:hlinkClick r:id="rId6" action="ppaction://hlinkfile" tooltip="en:lipid bilayer"/>
              </a:rPr>
              <a:t>bilayer</a:t>
            </a:r>
            <a:r>
              <a:rPr lang="cs-CZ" sz="1400" dirty="0" smtClean="0"/>
              <a:t> </a:t>
            </a:r>
            <a:r>
              <a:rPr lang="cs-CZ" sz="1400" dirty="0" err="1" smtClean="0"/>
              <a:t>simulation</a:t>
            </a:r>
            <a:r>
              <a:rPr lang="cs-CZ" sz="1400" dirty="0" smtClean="0"/>
              <a:t>&lt;</a:t>
            </a:r>
            <a:r>
              <a:rPr lang="cs-CZ" sz="1400" dirty="0" err="1" smtClean="0"/>
              <a:t>ref</a:t>
            </a:r>
            <a:r>
              <a:rPr lang="cs-CZ" sz="1400" dirty="0" smtClean="0"/>
              <a:t>&gt;</a:t>
            </a:r>
            <a:r>
              <a:rPr lang="cs-CZ" sz="1400" dirty="0" err="1" smtClean="0"/>
              <a:t>Feller</a:t>
            </a:r>
            <a:r>
              <a:rPr lang="cs-CZ" sz="1400" dirty="0" smtClean="0"/>
              <a:t> S.E., </a:t>
            </a:r>
            <a:r>
              <a:rPr lang="cs-CZ" sz="1400" dirty="0" err="1" smtClean="0"/>
              <a:t>Venable</a:t>
            </a:r>
            <a:r>
              <a:rPr lang="cs-CZ" sz="1400" dirty="0" smtClean="0"/>
              <a:t> R.M., </a:t>
            </a:r>
            <a:r>
              <a:rPr lang="cs-CZ" sz="1400" dirty="0" err="1" smtClean="0"/>
              <a:t>and</a:t>
            </a:r>
            <a:r>
              <a:rPr lang="cs-CZ" sz="1400" dirty="0" smtClean="0"/>
              <a:t> Pastor R.W. ''</a:t>
            </a:r>
            <a:r>
              <a:rPr lang="cs-CZ" sz="1400" dirty="0" err="1" smtClean="0"/>
              <a:t>Langmuir</a:t>
            </a:r>
            <a:r>
              <a:rPr lang="cs-CZ" sz="1400" dirty="0" smtClean="0"/>
              <a:t>'' '''13''' (24) 6555-6561, 1997&lt;/</a:t>
            </a:r>
            <a:r>
              <a:rPr lang="cs-CZ" sz="1400" dirty="0" err="1" smtClean="0"/>
              <a:t>ref</a:t>
            </a:r>
            <a:r>
              <a:rPr lang="cs-CZ" sz="1400" dirty="0" smtClean="0"/>
              <a:t>&gt;; </a:t>
            </a:r>
            <a:r>
              <a:rPr lang="cs-CZ" sz="1400" dirty="0" err="1" smtClean="0"/>
              <a:t>color</a:t>
            </a:r>
            <a:r>
              <a:rPr lang="cs-CZ" sz="1400" dirty="0" smtClean="0"/>
              <a:t> </a:t>
            </a:r>
            <a:r>
              <a:rPr lang="cs-CZ" sz="1400" dirty="0" err="1" smtClean="0"/>
              <a:t>scheme</a:t>
            </a:r>
            <a:r>
              <a:rPr lang="cs-CZ" sz="1400" dirty="0" smtClean="0"/>
              <a:t>: PO&lt;sub&gt;4&lt;/sub&gt; - green, N(CH&lt;sub&gt;3&lt;/; http://commons.wikimedia.org/wiki/File:Lipid_Bilayer.jpg#filehistory</a:t>
            </a: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1641487" cy="60800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500" dirty="0" err="1" smtClean="0"/>
              <a:t>Čársky</a:t>
            </a:r>
            <a:r>
              <a:rPr lang="cs-CZ" sz="1500" dirty="0" smtClean="0"/>
              <a:t>, J a kol. </a:t>
            </a:r>
            <a:r>
              <a:rPr lang="cs-CZ" sz="1500" i="1" dirty="0" smtClean="0"/>
              <a:t>Chemie pro III. ročník gymnázií</a:t>
            </a:r>
            <a:r>
              <a:rPr lang="cs-CZ" sz="1500" dirty="0" smtClean="0"/>
              <a:t>. 1. české </a:t>
            </a:r>
            <a:r>
              <a:rPr lang="cs-CZ" sz="1500" dirty="0" err="1" smtClean="0"/>
              <a:t>vyd</a:t>
            </a:r>
            <a:r>
              <a:rPr lang="cs-CZ" sz="1500" dirty="0" smtClean="0"/>
              <a:t>. Praha: SPN, 1986.</a:t>
            </a:r>
          </a:p>
          <a:p>
            <a:r>
              <a:rPr lang="cs-CZ" sz="1500" dirty="0" smtClean="0"/>
              <a:t>Kolář, K. a kol. </a:t>
            </a:r>
            <a:r>
              <a:rPr lang="cs-CZ" sz="1500" i="1" dirty="0" smtClean="0"/>
              <a:t>Chemie (organická a biochemie) II. pro gymnázia. </a:t>
            </a:r>
            <a:r>
              <a:rPr lang="cs-CZ" sz="1500" dirty="0" smtClean="0"/>
              <a:t>1. </a:t>
            </a:r>
            <a:r>
              <a:rPr lang="cs-CZ" sz="1500" dirty="0" err="1" smtClean="0"/>
              <a:t>vyd.Praha</a:t>
            </a:r>
            <a:r>
              <a:rPr lang="cs-CZ" sz="1500" dirty="0" smtClean="0"/>
              <a:t>: SPN, 1997</a:t>
            </a:r>
          </a:p>
          <a:p>
            <a:r>
              <a:rPr lang="cs-CZ" sz="1500" dirty="0" smtClean="0"/>
              <a:t>Svoboda, J., Kratochvíl, B. </a:t>
            </a:r>
            <a:r>
              <a:rPr lang="cs-CZ" sz="1500" i="1" dirty="0" smtClean="0"/>
              <a:t>Chemie pro střední školy 2b. </a:t>
            </a:r>
            <a:r>
              <a:rPr lang="cs-CZ" sz="1500" dirty="0" smtClean="0"/>
              <a:t>1.vyd. Praha: </a:t>
            </a:r>
            <a:r>
              <a:rPr lang="cs-CZ" sz="1500" dirty="0" err="1" smtClean="0"/>
              <a:t>Scientia</a:t>
            </a:r>
            <a:r>
              <a:rPr lang="cs-CZ" sz="1500" dirty="0" smtClean="0"/>
              <a:t>,</a:t>
            </a:r>
            <a:r>
              <a:rPr lang="cs-CZ" sz="1500" dirty="0" err="1" smtClean="0"/>
              <a:t>spol.sr.o</a:t>
            </a:r>
            <a:r>
              <a:rPr lang="cs-CZ" sz="1500" dirty="0" smtClean="0"/>
              <a:t>., pedagogické nakladatelství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54098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2214554"/>
            <a:ext cx="5829312" cy="1900238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Ztužování tuků, hydrolýza tuků</a:t>
            </a:r>
          </a:p>
          <a:p>
            <a:r>
              <a:rPr lang="cs-CZ" dirty="0" smtClean="0"/>
              <a:t>Vosky</a:t>
            </a:r>
          </a:p>
          <a:p>
            <a:r>
              <a:rPr lang="cs-CZ" dirty="0" smtClean="0"/>
              <a:t>Složené lipidy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43560" cy="939784"/>
          </a:xfrm>
          <a:solidFill>
            <a:srgbClr val="FFFF00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Hydrolýza tuků a olejů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Hydrolýzu lze provést působením silných minerálních kyselin, nebo silných alkalických hydroxidů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Kyselá hydrolýza: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00100" y="4143380"/>
          <a:ext cx="7310156" cy="1571636"/>
        </p:xfrm>
        <a:graphic>
          <a:graphicData uri="http://schemas.openxmlformats.org/presentationml/2006/ole">
            <p:oleObj spid="_x0000_s3075" name="ChemSketch" r:id="rId3" imgW="4806720" imgH="103320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572000" y="421481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HCl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3686172" cy="106047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Zmýdelnění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63679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Alkalická hydrolýza tuků alkalickými hydroxidy</a:t>
            </a:r>
          </a:p>
          <a:p>
            <a:endParaRPr lang="cs-CZ" sz="2600" dirty="0"/>
          </a:p>
          <a:p>
            <a:r>
              <a:rPr lang="cs-CZ" sz="2600" dirty="0" smtClean="0"/>
              <a:t>Sodná mýdla  - pevná, draselná mýdla – mazlavá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600" dirty="0" smtClean="0"/>
              <a:t>Mýdla jsou sodné nebo draselné soli VMK</a:t>
            </a:r>
          </a:p>
          <a:p>
            <a:r>
              <a:rPr lang="cs-CZ" sz="2600" dirty="0" smtClean="0"/>
              <a:t>TUK, alkalický hydroxid, voda, sůl na vysolení mýdla z roztoku</a:t>
            </a:r>
          </a:p>
          <a:p>
            <a:r>
              <a:rPr lang="cs-CZ" dirty="0" smtClean="0">
                <a:solidFill>
                  <a:srgbClr val="C00000"/>
                </a:solidFill>
                <a:hlinkClick r:id="rId3"/>
              </a:rPr>
              <a:t>Mýdlárna</a:t>
            </a:r>
            <a:r>
              <a:rPr lang="cs-CZ" dirty="0" smtClean="0">
                <a:solidFill>
                  <a:srgbClr val="C00000"/>
                </a:solidFill>
              </a:rPr>
              <a:t>- video</a:t>
            </a:r>
          </a:p>
          <a:p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28662" y="3214686"/>
          <a:ext cx="7000875" cy="1420813"/>
        </p:xfrm>
        <a:graphic>
          <a:graphicData uri="http://schemas.openxmlformats.org/presentationml/2006/ole">
            <p:oleObj spid="_x0000_s4098" name="ChemSketch" r:id="rId4" imgW="4867560" imgH="98748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072198" y="4643446"/>
            <a:ext cx="147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odné mýdlo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0100" y="4643446"/>
            <a:ext cx="109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tristearid</a:t>
            </a:r>
            <a:endParaRPr lang="cs-CZ" dirty="0"/>
          </a:p>
        </p:txBody>
      </p:sp>
      <p:pic>
        <p:nvPicPr>
          <p:cNvPr id="8" name="Obrázek 7" descr="Savon_de_Marseill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454" y="500042"/>
            <a:ext cx="1785950" cy="2154303"/>
          </a:xfrm>
          <a:prstGeom prst="rect">
            <a:avLst/>
          </a:prstGeom>
          <a:ln w="31750">
            <a:solidFill>
              <a:schemeClr val="accent6">
                <a:lumMod val="75000"/>
              </a:schemeClr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5643570" y="285728"/>
            <a:ext cx="2387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Marseilleské ručně vyráběné mýdlo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olný tvar 8"/>
          <p:cNvSpPr/>
          <p:nvPr/>
        </p:nvSpPr>
        <p:spPr>
          <a:xfrm>
            <a:off x="5299662" y="2243687"/>
            <a:ext cx="1087283" cy="1125666"/>
          </a:xfrm>
          <a:custGeom>
            <a:avLst/>
            <a:gdLst>
              <a:gd name="connsiteX0" fmla="*/ 186738 w 1087283"/>
              <a:gd name="connsiteY0" fmla="*/ 208568 h 1125666"/>
              <a:gd name="connsiteX1" fmla="*/ 172883 w 1087283"/>
              <a:gd name="connsiteY1" fmla="*/ 277840 h 1125666"/>
              <a:gd name="connsiteX2" fmla="*/ 75902 w 1087283"/>
              <a:gd name="connsiteY2" fmla="*/ 388677 h 1125666"/>
              <a:gd name="connsiteX3" fmla="*/ 48193 w 1087283"/>
              <a:gd name="connsiteY3" fmla="*/ 929004 h 1125666"/>
              <a:gd name="connsiteX4" fmla="*/ 228302 w 1087283"/>
              <a:gd name="connsiteY4" fmla="*/ 1095258 h 1125666"/>
              <a:gd name="connsiteX5" fmla="*/ 533102 w 1087283"/>
              <a:gd name="connsiteY5" fmla="*/ 1122968 h 1125666"/>
              <a:gd name="connsiteX6" fmla="*/ 851756 w 1087283"/>
              <a:gd name="connsiteY6" fmla="*/ 1122968 h 1125666"/>
              <a:gd name="connsiteX7" fmla="*/ 921029 w 1087283"/>
              <a:gd name="connsiteY7" fmla="*/ 998277 h 1125666"/>
              <a:gd name="connsiteX8" fmla="*/ 962593 w 1087283"/>
              <a:gd name="connsiteY8" fmla="*/ 970568 h 1125666"/>
              <a:gd name="connsiteX9" fmla="*/ 1031865 w 1087283"/>
              <a:gd name="connsiteY9" fmla="*/ 915149 h 1125666"/>
              <a:gd name="connsiteX10" fmla="*/ 1073429 w 1087283"/>
              <a:gd name="connsiteY10" fmla="*/ 832022 h 1125666"/>
              <a:gd name="connsiteX11" fmla="*/ 1087283 w 1087283"/>
              <a:gd name="connsiteY11" fmla="*/ 790458 h 1125666"/>
              <a:gd name="connsiteX12" fmla="*/ 1087283 w 1087283"/>
              <a:gd name="connsiteY12" fmla="*/ 513368 h 1125666"/>
              <a:gd name="connsiteX13" fmla="*/ 1073429 w 1087283"/>
              <a:gd name="connsiteY13" fmla="*/ 333258 h 1125666"/>
              <a:gd name="connsiteX14" fmla="*/ 1059574 w 1087283"/>
              <a:gd name="connsiteY14" fmla="*/ 263986 h 1125666"/>
              <a:gd name="connsiteX15" fmla="*/ 851756 w 1087283"/>
              <a:gd name="connsiteY15" fmla="*/ 70022 h 1125666"/>
              <a:gd name="connsiteX16" fmla="*/ 546956 w 1087283"/>
              <a:gd name="connsiteY16" fmla="*/ 14604 h 1125666"/>
              <a:gd name="connsiteX17" fmla="*/ 269865 w 1087283"/>
              <a:gd name="connsiteY17" fmla="*/ 28458 h 1125666"/>
              <a:gd name="connsiteX18" fmla="*/ 186738 w 1087283"/>
              <a:gd name="connsiteY18" fmla="*/ 208568 h 112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87283" h="1125666">
                <a:moveTo>
                  <a:pt x="186738" y="208568"/>
                </a:moveTo>
                <a:cubicBezTo>
                  <a:pt x="170574" y="250132"/>
                  <a:pt x="182627" y="256403"/>
                  <a:pt x="172883" y="277840"/>
                </a:cubicBezTo>
                <a:cubicBezTo>
                  <a:pt x="137744" y="355145"/>
                  <a:pt x="130417" y="352333"/>
                  <a:pt x="75902" y="388677"/>
                </a:cubicBezTo>
                <a:cubicBezTo>
                  <a:pt x="0" y="616383"/>
                  <a:pt x="48193" y="442596"/>
                  <a:pt x="48193" y="929004"/>
                </a:cubicBezTo>
                <a:cubicBezTo>
                  <a:pt x="217713" y="1098524"/>
                  <a:pt x="136074" y="1095258"/>
                  <a:pt x="228302" y="1095258"/>
                </a:cubicBezTo>
                <a:cubicBezTo>
                  <a:pt x="486762" y="1125666"/>
                  <a:pt x="384779" y="1122968"/>
                  <a:pt x="533102" y="1122968"/>
                </a:cubicBezTo>
                <a:lnTo>
                  <a:pt x="851756" y="1122968"/>
                </a:lnTo>
                <a:cubicBezTo>
                  <a:pt x="874847" y="1081404"/>
                  <a:pt x="893063" y="1036730"/>
                  <a:pt x="921029" y="998277"/>
                </a:cubicBezTo>
                <a:cubicBezTo>
                  <a:pt x="930823" y="984811"/>
                  <a:pt x="950819" y="982342"/>
                  <a:pt x="962593" y="970568"/>
                </a:cubicBezTo>
                <a:cubicBezTo>
                  <a:pt x="1025262" y="907899"/>
                  <a:pt x="950949" y="942122"/>
                  <a:pt x="1031865" y="915149"/>
                </a:cubicBezTo>
                <a:cubicBezTo>
                  <a:pt x="1066693" y="810670"/>
                  <a:pt x="1019710" y="939463"/>
                  <a:pt x="1073429" y="832022"/>
                </a:cubicBezTo>
                <a:cubicBezTo>
                  <a:pt x="1079960" y="818960"/>
                  <a:pt x="1087283" y="790458"/>
                  <a:pt x="1087283" y="790458"/>
                </a:cubicBezTo>
                <a:lnTo>
                  <a:pt x="1087283" y="513368"/>
                </a:lnTo>
                <a:cubicBezTo>
                  <a:pt x="1082665" y="453331"/>
                  <a:pt x="1080464" y="393060"/>
                  <a:pt x="1073429" y="333258"/>
                </a:cubicBezTo>
                <a:cubicBezTo>
                  <a:pt x="1058454" y="205969"/>
                  <a:pt x="1059574" y="313225"/>
                  <a:pt x="1059574" y="263986"/>
                </a:cubicBezTo>
                <a:cubicBezTo>
                  <a:pt x="872163" y="76575"/>
                  <a:pt x="955405" y="121848"/>
                  <a:pt x="851756" y="70022"/>
                </a:cubicBezTo>
                <a:cubicBezTo>
                  <a:pt x="641690" y="0"/>
                  <a:pt x="743918" y="14604"/>
                  <a:pt x="546956" y="14604"/>
                </a:cubicBezTo>
                <a:cubicBezTo>
                  <a:pt x="316098" y="29994"/>
                  <a:pt x="408564" y="28458"/>
                  <a:pt x="269865" y="28458"/>
                </a:cubicBezTo>
                <a:cubicBezTo>
                  <a:pt x="192540" y="136714"/>
                  <a:pt x="202902" y="167004"/>
                  <a:pt x="186738" y="20856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3829048" cy="100013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Mýdla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2400" dirty="0" smtClean="0"/>
              <a:t>Řadíme mezi detergenty</a:t>
            </a:r>
          </a:p>
          <a:p>
            <a:r>
              <a:rPr lang="cs-CZ" sz="2400" dirty="0" smtClean="0"/>
              <a:t>Mýdlo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sz="1600" dirty="0" smtClean="0">
                <a:solidFill>
                  <a:srgbClr val="FF0000"/>
                </a:solidFill>
              </a:rPr>
              <a:t>Polární část </a:t>
            </a:r>
            <a:r>
              <a:rPr lang="cs-CZ" sz="1600" dirty="0" smtClean="0"/>
              <a:t>molekuly </a:t>
            </a:r>
            <a:r>
              <a:rPr lang="cs-CZ" sz="1600" b="1" dirty="0" smtClean="0"/>
              <a:t>COO</a:t>
            </a:r>
            <a:r>
              <a:rPr lang="cs-CZ" sz="1600" b="1" baseline="30000" dirty="0" smtClean="0"/>
              <a:t> –</a:t>
            </a:r>
            <a:r>
              <a:rPr lang="cs-CZ" sz="1400" baseline="30000" dirty="0" smtClean="0"/>
              <a:t>     </a:t>
            </a:r>
            <a:r>
              <a:rPr lang="cs-CZ" sz="1400" b="1" dirty="0" smtClean="0"/>
              <a:t>hydrofilní část</a:t>
            </a:r>
          </a:p>
          <a:p>
            <a:pPr>
              <a:buNone/>
            </a:pPr>
            <a:r>
              <a:rPr lang="cs-CZ" sz="1400" b="1" dirty="0" smtClean="0"/>
              <a:t>         stahuje nečistotu do vody</a:t>
            </a:r>
            <a:endParaRPr lang="cs-CZ" sz="1600" b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857752" y="2000240"/>
          <a:ext cx="1831975" cy="1825625"/>
        </p:xfrm>
        <a:graphic>
          <a:graphicData uri="http://schemas.openxmlformats.org/presentationml/2006/ole">
            <p:oleObj spid="_x0000_s5122" name="ChemSketch" r:id="rId3" imgW="1831680" imgH="1825920" progId="ACD.ChemSketch.20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500430" y="3500438"/>
          <a:ext cx="307975" cy="1390650"/>
        </p:xfrm>
        <a:graphic>
          <a:graphicData uri="http://schemas.openxmlformats.org/presentationml/2006/ole">
            <p:oleObj spid="_x0000_s5123" name="ChemSketch" r:id="rId4" imgW="307800" imgH="138996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42910" y="5429264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Nepolární část </a:t>
            </a:r>
            <a:r>
              <a:rPr lang="cs-CZ" sz="1400" dirty="0" smtClean="0"/>
              <a:t>představuje organický řetězec </a:t>
            </a:r>
            <a:r>
              <a:rPr lang="cs-CZ" sz="1400" b="1" dirty="0" smtClean="0"/>
              <a:t>hydrofobní část – přilne k nečistotě</a:t>
            </a:r>
            <a:endParaRPr lang="cs-CZ" sz="1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43702" y="2071678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nečistota</a:t>
            </a:r>
            <a:endParaRPr lang="cs-CZ" dirty="0"/>
          </a:p>
        </p:txBody>
      </p:sp>
      <p:cxnSp>
        <p:nvCxnSpPr>
          <p:cNvPr id="12" name="Přímá spojovací šipka 11"/>
          <p:cNvCxnSpPr/>
          <p:nvPr/>
        </p:nvCxnSpPr>
        <p:spPr>
          <a:xfrm rot="10800000" flipV="1">
            <a:off x="6357950" y="2357430"/>
            <a:ext cx="571504" cy="428628"/>
          </a:xfrm>
          <a:prstGeom prst="straightConnector1">
            <a:avLst/>
          </a:prstGeom>
          <a:ln w="41275">
            <a:solidFill>
              <a:schemeClr val="tx1">
                <a:lumMod val="95000"/>
                <a:lumOff val="5000"/>
                <a:alpha val="38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2857488" y="3357562"/>
            <a:ext cx="71438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2928926" y="4929198"/>
            <a:ext cx="500066" cy="355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1082660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/>
              <a:t> Zástupci, použití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b="1" dirty="0" smtClean="0"/>
              <a:t>Živočišné tuky</a:t>
            </a:r>
            <a:r>
              <a:rPr lang="cs-CZ" dirty="0" smtClean="0"/>
              <a:t>: sádlo (vepřový tuk), máslo (mléčný tuk), lůj (hovězí tuk), rybí tuk</a:t>
            </a:r>
          </a:p>
          <a:p>
            <a:r>
              <a:rPr lang="cs-CZ" dirty="0" smtClean="0"/>
              <a:t>Použití:potravinářství, kosmetika, léčiva</a:t>
            </a:r>
          </a:p>
          <a:p>
            <a:r>
              <a:rPr lang="cs-CZ" b="1" dirty="0" smtClean="0"/>
              <a:t>Rostlinné</a:t>
            </a:r>
            <a:r>
              <a:rPr lang="cs-CZ" dirty="0" smtClean="0"/>
              <a:t>: olej: řepkový, slunečnicový, lněný, makový, olivový</a:t>
            </a:r>
          </a:p>
          <a:p>
            <a:r>
              <a:rPr lang="cs-CZ" dirty="0" smtClean="0"/>
              <a:t>Použití – potravinářství, nátěrové hmoty, kosmetika, léčiva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arnaub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0"/>
            <a:ext cx="2794000" cy="18669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2071702" cy="114300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 Vosky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2844" y="1857364"/>
            <a:ext cx="5829312" cy="459837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000" dirty="0" smtClean="0"/>
              <a:t>Estery vyšších MK a vyšších jednosytných alkoholů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Cetylalkohol </a:t>
            </a:r>
            <a:r>
              <a:rPr lang="cs-CZ" sz="2000" dirty="0" smtClean="0"/>
              <a:t>= </a:t>
            </a:r>
            <a:r>
              <a:rPr lang="cs-CZ" sz="2000" dirty="0" err="1" smtClean="0"/>
              <a:t>palmitoylalkohol</a:t>
            </a:r>
            <a:r>
              <a:rPr lang="cs-CZ" sz="2000" dirty="0" smtClean="0"/>
              <a:t>= </a:t>
            </a:r>
            <a:r>
              <a:rPr lang="cs-CZ" sz="2000" dirty="0" err="1" smtClean="0"/>
              <a:t>hexadekan</a:t>
            </a:r>
            <a:r>
              <a:rPr lang="cs-CZ" sz="2000" dirty="0" smtClean="0"/>
              <a:t>-1-</a:t>
            </a:r>
            <a:r>
              <a:rPr lang="cs-CZ" sz="2000" dirty="0" err="1" smtClean="0"/>
              <a:t>ol</a:t>
            </a:r>
            <a:r>
              <a:rPr lang="cs-CZ" sz="2000" dirty="0" smtClean="0"/>
              <a:t>                              C</a:t>
            </a:r>
            <a:r>
              <a:rPr lang="cs-CZ" sz="2000" baseline="-25000" dirty="0" smtClean="0"/>
              <a:t>15 </a:t>
            </a:r>
            <a:r>
              <a:rPr lang="cs-CZ" sz="2000" dirty="0" smtClean="0"/>
              <a:t>H</a:t>
            </a:r>
            <a:r>
              <a:rPr lang="cs-CZ" sz="2000" baseline="-25000" dirty="0" smtClean="0"/>
              <a:t>31</a:t>
            </a:r>
            <a:r>
              <a:rPr lang="cs-CZ" sz="2000" dirty="0" smtClean="0"/>
              <a:t>CH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OH</a:t>
            </a:r>
          </a:p>
          <a:p>
            <a:r>
              <a:rPr lang="cs-CZ" sz="2000" dirty="0" err="1" smtClean="0">
                <a:solidFill>
                  <a:srgbClr val="FF0000"/>
                </a:solidFill>
              </a:rPr>
              <a:t>Stearylalkohol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= </a:t>
            </a:r>
            <a:r>
              <a:rPr lang="cs-CZ" sz="2000" dirty="0" err="1" smtClean="0"/>
              <a:t>oktadekan</a:t>
            </a:r>
            <a:r>
              <a:rPr lang="cs-CZ" sz="2000" dirty="0" smtClean="0"/>
              <a:t>-1-</a:t>
            </a:r>
            <a:r>
              <a:rPr lang="cs-CZ" sz="2000" dirty="0" err="1" smtClean="0"/>
              <a:t>ol</a:t>
            </a:r>
            <a:endParaRPr lang="cs-CZ" sz="2000" dirty="0" smtClean="0"/>
          </a:p>
          <a:p>
            <a:r>
              <a:rPr lang="cs-CZ" sz="2000" dirty="0" err="1" smtClean="0">
                <a:solidFill>
                  <a:srgbClr val="FF0000"/>
                </a:solidFill>
              </a:rPr>
              <a:t>Myricylalkohol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= </a:t>
            </a:r>
            <a:r>
              <a:rPr lang="cs-CZ" sz="2000" dirty="0" err="1" smtClean="0"/>
              <a:t>triakontan</a:t>
            </a:r>
            <a:r>
              <a:rPr lang="cs-CZ" sz="2000" dirty="0" smtClean="0"/>
              <a:t>-1-</a:t>
            </a:r>
            <a:r>
              <a:rPr lang="cs-CZ" sz="2000" dirty="0" err="1" smtClean="0"/>
              <a:t>ol</a:t>
            </a:r>
            <a:endParaRPr lang="cs-CZ" sz="2000" dirty="0" smtClean="0"/>
          </a:p>
          <a:p>
            <a:r>
              <a:rPr lang="cs-CZ" sz="2000" dirty="0" smtClean="0"/>
              <a:t>Vosky –</a:t>
            </a:r>
            <a:r>
              <a:rPr lang="cs-CZ" sz="2000" dirty="0" smtClean="0">
                <a:solidFill>
                  <a:srgbClr val="FF0000"/>
                </a:solidFill>
              </a:rPr>
              <a:t> rostlinné- </a:t>
            </a:r>
            <a:r>
              <a:rPr lang="cs-CZ" sz="2000" dirty="0" smtClean="0"/>
              <a:t>ochranný povlak listů </a:t>
            </a:r>
            <a:endParaRPr lang="cs-CZ" sz="2000" dirty="0"/>
          </a:p>
          <a:p>
            <a:pPr>
              <a:buNone/>
            </a:pPr>
            <a:r>
              <a:rPr lang="cs-CZ" sz="2000" dirty="0" smtClean="0"/>
              <a:t>      vosk karnaubový – ochranný povlak brazilské palmy</a:t>
            </a:r>
          </a:p>
          <a:p>
            <a:pPr>
              <a:buNone/>
            </a:pPr>
            <a:r>
              <a:rPr lang="cs-CZ" sz="2000" dirty="0" smtClean="0"/>
              <a:t>   </a:t>
            </a:r>
            <a:r>
              <a:rPr lang="cs-CZ" sz="2000" dirty="0" smtClean="0">
                <a:solidFill>
                  <a:srgbClr val="FF0000"/>
                </a:solidFill>
              </a:rPr>
              <a:t>Živočišné</a:t>
            </a:r>
            <a:r>
              <a:rPr lang="cs-CZ" sz="2000" dirty="0" smtClean="0"/>
              <a:t> – stavební funkce( včelí vosk), ochranná funkce ( vorvaňovina, lanolin – vosk ovčí vlny)</a:t>
            </a:r>
          </a:p>
          <a:p>
            <a:endParaRPr lang="cs-CZ" dirty="0"/>
          </a:p>
        </p:txBody>
      </p:sp>
      <p:pic>
        <p:nvPicPr>
          <p:cNvPr id="7" name="Obrázek 6" descr="ov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5" y="642918"/>
            <a:ext cx="2714625" cy="3619500"/>
          </a:xfrm>
          <a:prstGeom prst="rect">
            <a:avLst/>
          </a:prstGeom>
        </p:spPr>
      </p:pic>
      <p:pic>
        <p:nvPicPr>
          <p:cNvPr id="9" name="Obrázek 8" descr="Sperm_young_Nickli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4572008"/>
            <a:ext cx="27432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6172" cy="1011222"/>
          </a:xfrm>
          <a:solidFill>
            <a:srgbClr val="FFFF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 Složené lipidy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Obsahují navíc další složku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Fosfolipidy</a:t>
            </a:r>
            <a:r>
              <a:rPr lang="cs-CZ" dirty="0" smtClean="0"/>
              <a:t> – obsahují esterově vázanou kyselinu fosforečnou – vyskytují se v membránách buněk, v ledvinách, v játrech, ve žloutku, v sóji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Glykolipidy</a:t>
            </a:r>
            <a:r>
              <a:rPr lang="cs-CZ" dirty="0" smtClean="0"/>
              <a:t> –sacharidová složka – glukóza, galaktóza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Lipoproteiny</a:t>
            </a:r>
            <a:r>
              <a:rPr lang="cs-CZ" dirty="0" smtClean="0"/>
              <a:t> – vazba bílkoviny na protein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</p:nvPr>
        </p:nvGraphicFramePr>
        <p:xfrm>
          <a:off x="1357290" y="785794"/>
          <a:ext cx="6572272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559</Words>
  <Application>Microsoft Office PowerPoint</Application>
  <PresentationFormat>Předvádění na obrazovce (4:3)</PresentationFormat>
  <Paragraphs>86</Paragraphs>
  <Slides>14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sady Office</vt:lpstr>
      <vt:lpstr>ChemSketch</vt:lpstr>
      <vt:lpstr>Lipidy - II</vt:lpstr>
      <vt:lpstr>Obsah:</vt:lpstr>
      <vt:lpstr>Hydrolýza tuků a olejů</vt:lpstr>
      <vt:lpstr> Zmýdelnění</vt:lpstr>
      <vt:lpstr> Mýdla</vt:lpstr>
      <vt:lpstr> Zástupci, použití</vt:lpstr>
      <vt:lpstr> Vosky</vt:lpstr>
      <vt:lpstr> Složené lipidy</vt:lpstr>
      <vt:lpstr>Snímek 9</vt:lpstr>
      <vt:lpstr>Snímek 10</vt:lpstr>
      <vt:lpstr>Snímek 11</vt:lpstr>
      <vt:lpstr>Sfingomyeliny</vt:lpstr>
      <vt:lpstr>Snímek 13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Jitky-PC</dc:creator>
  <cp:lastModifiedBy>Jitky-PC</cp:lastModifiedBy>
  <cp:revision>129</cp:revision>
  <dcterms:created xsi:type="dcterms:W3CDTF">2011-09-02T17:43:37Z</dcterms:created>
  <dcterms:modified xsi:type="dcterms:W3CDTF">2015-12-29T19:38:54Z</dcterms:modified>
</cp:coreProperties>
</file>