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6" r:id="rId2"/>
    <p:sldId id="286" r:id="rId3"/>
    <p:sldId id="257" r:id="rId4"/>
    <p:sldId id="259" r:id="rId5"/>
    <p:sldId id="275" r:id="rId6"/>
    <p:sldId id="278" r:id="rId7"/>
    <p:sldId id="258" r:id="rId8"/>
    <p:sldId id="261" r:id="rId9"/>
    <p:sldId id="262" r:id="rId10"/>
    <p:sldId id="260" r:id="rId11"/>
    <p:sldId id="288" r:id="rId12"/>
    <p:sldId id="265" r:id="rId13"/>
    <p:sldId id="277" r:id="rId14"/>
    <p:sldId id="264" r:id="rId15"/>
    <p:sldId id="266" r:id="rId16"/>
    <p:sldId id="287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FCCCC"/>
    <a:srgbClr val="CCFF99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CB52D0-FEC4-41CE-B99F-4F5E2103C7CE}" type="datetimeFigureOut">
              <a:rPr lang="cs-CZ" smtClean="0"/>
              <a:pPr/>
              <a:t>29.12.2015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9B0ED-6B0D-4A64-982A-241C308C523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19B0ED-6B0D-4A64-982A-241C308C5231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E50F-B6EE-466A-8637-83FDEF220A31}" type="datetimeFigureOut">
              <a:rPr lang="cs-CZ" smtClean="0"/>
              <a:pPr/>
              <a:t>29.12.2015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80F57-3C92-4C13-ACB9-4986814289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E50F-B6EE-466A-8637-83FDEF220A31}" type="datetimeFigureOut">
              <a:rPr lang="cs-CZ" smtClean="0"/>
              <a:pPr/>
              <a:t>29.12.2015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80F57-3C92-4C13-ACB9-4986814289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E50F-B6EE-466A-8637-83FDEF220A31}" type="datetimeFigureOut">
              <a:rPr lang="cs-CZ" smtClean="0"/>
              <a:pPr/>
              <a:t>29.12.2015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80F57-3C92-4C13-ACB9-4986814289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E50F-B6EE-466A-8637-83FDEF220A31}" type="datetimeFigureOut">
              <a:rPr lang="cs-CZ" smtClean="0"/>
              <a:pPr/>
              <a:t>29.12.2015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80F57-3C92-4C13-ACB9-4986814289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E50F-B6EE-466A-8637-83FDEF220A31}" type="datetimeFigureOut">
              <a:rPr lang="cs-CZ" smtClean="0"/>
              <a:pPr/>
              <a:t>29.12.2015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80F57-3C92-4C13-ACB9-4986814289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E50F-B6EE-466A-8637-83FDEF220A31}" type="datetimeFigureOut">
              <a:rPr lang="cs-CZ" smtClean="0"/>
              <a:pPr/>
              <a:t>29.12.2015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80F57-3C92-4C13-ACB9-4986814289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E50F-B6EE-466A-8637-83FDEF220A31}" type="datetimeFigureOut">
              <a:rPr lang="cs-CZ" smtClean="0"/>
              <a:pPr/>
              <a:t>29.12.2015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80F57-3C92-4C13-ACB9-4986814289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E50F-B6EE-466A-8637-83FDEF220A31}" type="datetimeFigureOut">
              <a:rPr lang="cs-CZ" smtClean="0"/>
              <a:pPr/>
              <a:t>29.12.2015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80F57-3C92-4C13-ACB9-4986814289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E50F-B6EE-466A-8637-83FDEF220A31}" type="datetimeFigureOut">
              <a:rPr lang="cs-CZ" smtClean="0"/>
              <a:pPr/>
              <a:t>29.12.2015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80F57-3C92-4C13-ACB9-4986814289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E50F-B6EE-466A-8637-83FDEF220A31}" type="datetimeFigureOut">
              <a:rPr lang="cs-CZ" smtClean="0"/>
              <a:pPr/>
              <a:t>29.12.2015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80F57-3C92-4C13-ACB9-4986814289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E50F-B6EE-466A-8637-83FDEF220A31}" type="datetimeFigureOut">
              <a:rPr lang="cs-CZ" smtClean="0"/>
              <a:pPr/>
              <a:t>29.12.2015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80F57-3C92-4C13-ACB9-4986814289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6E50F-B6EE-466A-8637-83FDEF220A31}" type="datetimeFigureOut">
              <a:rPr lang="cs-CZ" smtClean="0"/>
              <a:pPr/>
              <a:t>29.12.2015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80F57-3C92-4C13-ACB9-49868142894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verse-diabetes-today.com/?hop=javier1976" TargetMode="External"/><Relationship Id="rId2" Type="http://schemas.openxmlformats.org/officeDocument/2006/relationships/hyperlink" Target="http://commons.wikimedia.org/wiki/File:Trimyristin-3D-vdW.png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cs.wikipedia.org/wiki/Soubor:CellMembraneDrawing_numbered.jp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714612" y="2143116"/>
            <a:ext cx="3643338" cy="1614486"/>
          </a:xfr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cs-CZ" dirty="0" smtClean="0"/>
              <a:t>Lipidy - I</a:t>
            </a:r>
            <a:endParaRPr lang="cs-CZ" dirty="0"/>
          </a:p>
        </p:txBody>
      </p:sp>
      <p:sp>
        <p:nvSpPr>
          <p:cNvPr id="7" name="Podnadpis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28926" y="214290"/>
            <a:ext cx="2857520" cy="428628"/>
          </a:xfr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r>
              <a:rPr lang="cs-CZ" sz="2700" dirty="0" err="1" smtClean="0"/>
              <a:t>Acylglyceroly</a:t>
            </a:r>
            <a:endParaRPr lang="cs-CZ" sz="2700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ph idx="1"/>
          </p:nvPr>
        </p:nvGraphicFramePr>
        <p:xfrm>
          <a:off x="5429256" y="1928802"/>
          <a:ext cx="1905254" cy="1504959"/>
        </p:xfrm>
        <a:graphic>
          <a:graphicData uri="http://schemas.openxmlformats.org/presentationml/2006/ole">
            <p:oleObj spid="_x0000_s1026" name="ChemSketch" r:id="rId3" imgW="1307520" imgH="1033200" progId="ACD.ChemSketch.20">
              <p:embed/>
            </p:oleObj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642910" y="6072206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glycerol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2428860" y="6072206"/>
            <a:ext cx="13289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VMK</a:t>
            </a:r>
          </a:p>
          <a:p>
            <a:r>
              <a:rPr lang="cs-CZ" dirty="0" smtClean="0"/>
              <a:t>k. palmitová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5072066" y="6072206"/>
            <a:ext cx="1487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triacylglycerol</a:t>
            </a:r>
            <a:endParaRPr lang="cs-CZ" dirty="0" smtClean="0"/>
          </a:p>
          <a:p>
            <a:r>
              <a:rPr lang="cs-CZ" dirty="0" err="1" smtClean="0"/>
              <a:t>tripalmitid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143240" y="4000504"/>
            <a:ext cx="1407758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dirty="0" smtClean="0"/>
              <a:t>esterifikace</a:t>
            </a:r>
            <a:endParaRPr lang="cs-CZ" dirty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785786" y="1571612"/>
          <a:ext cx="1458428" cy="1840637"/>
        </p:xfrm>
        <a:graphic>
          <a:graphicData uri="http://schemas.openxmlformats.org/presentationml/2006/ole">
            <p:oleObj spid="_x0000_s1028" name="ChemSketch" r:id="rId4" imgW="920520" imgH="1161360" progId="ACD.ChemSketch.20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000364" y="1643050"/>
          <a:ext cx="1708656" cy="1641386"/>
        </p:xfrm>
        <a:graphic>
          <a:graphicData uri="http://schemas.openxmlformats.org/presentationml/2006/ole">
            <p:oleObj spid="_x0000_s1029" name="ChemSketch" r:id="rId5" imgW="1209960" imgH="1161360" progId="ACD.ChemSketch.20">
              <p:embed/>
            </p:oleObj>
          </a:graphicData>
        </a:graphic>
      </p:graphicFrame>
      <p:sp>
        <p:nvSpPr>
          <p:cNvPr id="13" name="TextovéPole 12"/>
          <p:cNvSpPr txBox="1"/>
          <p:nvPr/>
        </p:nvSpPr>
        <p:spPr>
          <a:xfrm>
            <a:off x="642910" y="3500438"/>
            <a:ext cx="1984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monoacylglycerol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3000364" y="3429000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diacylglycerol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5857884" y="3429000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triacylglycerol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57158" y="1071546"/>
            <a:ext cx="2571768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Esterifikován jeden druh VMK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6643702" y="500042"/>
            <a:ext cx="954107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smíšené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1142976" y="500042"/>
            <a:ext cx="1298753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dirty="0" smtClean="0"/>
              <a:t>jednoduché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6286512" y="1142984"/>
            <a:ext cx="2040302" cy="307777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1400" dirty="0" smtClean="0"/>
              <a:t>Esterifikovány různé VMK</a:t>
            </a:r>
            <a:endParaRPr lang="cs-CZ" sz="1400" dirty="0"/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71472" y="4500570"/>
          <a:ext cx="7844034" cy="1301753"/>
        </p:xfrm>
        <a:graphic>
          <a:graphicData uri="http://schemas.openxmlformats.org/presentationml/2006/ole">
            <p:oleObj spid="_x0000_s1030" name="ChemSketch" r:id="rId6" imgW="4831200" imgH="801720" progId="ACD.ChemSketch.20">
              <p:embed/>
            </p:oleObj>
          </a:graphicData>
        </a:graphic>
      </p:graphicFrame>
      <p:cxnSp>
        <p:nvCxnSpPr>
          <p:cNvPr id="22" name="Přímá spojovací šipka 21"/>
          <p:cNvCxnSpPr>
            <a:stCxn id="2" idx="1"/>
            <a:endCxn id="19" idx="3"/>
          </p:cNvCxnSpPr>
          <p:nvPr/>
        </p:nvCxnSpPr>
        <p:spPr>
          <a:xfrm rot="10800000" flipV="1">
            <a:off x="2441730" y="428604"/>
            <a:ext cx="487197" cy="25610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šipka 24"/>
          <p:cNvCxnSpPr>
            <a:stCxn id="2" idx="3"/>
          </p:cNvCxnSpPr>
          <p:nvPr/>
        </p:nvCxnSpPr>
        <p:spPr>
          <a:xfrm>
            <a:off x="5786446" y="428604"/>
            <a:ext cx="785818" cy="14287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043494" cy="796908"/>
          </a:xfrm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cs-CZ" dirty="0" err="1" smtClean="0"/>
              <a:t>Trimyristoylglycerol</a:t>
            </a:r>
            <a:endParaRPr lang="cs-CZ" dirty="0"/>
          </a:p>
        </p:txBody>
      </p:sp>
      <p:pic>
        <p:nvPicPr>
          <p:cNvPr id="4" name="Zástupný symbol pro obsah 3" descr="739px-Trimyristin-3D-vdW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00562" y="3857628"/>
            <a:ext cx="3198807" cy="2597137"/>
          </a:xfrm>
        </p:spPr>
      </p:pic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928662" y="2285992"/>
          <a:ext cx="6834188" cy="1143000"/>
        </p:xfrm>
        <a:graphic>
          <a:graphicData uri="http://schemas.openxmlformats.org/presentationml/2006/ole">
            <p:oleObj spid="_x0000_s46082" name="ChemSketch" r:id="rId4" imgW="4831200" imgH="807840" progId="ACD.ChemSketch.20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4900618" cy="67724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cs-CZ" dirty="0" smtClean="0"/>
              <a:t> Jednoduché lipidy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1819584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cs-CZ" sz="1800" dirty="0" smtClean="0"/>
              <a:t>Jednoduché lipidy obsahující převážně nasycené VMK – </a:t>
            </a:r>
            <a:r>
              <a:rPr lang="cs-CZ" sz="1800" b="1" dirty="0" smtClean="0"/>
              <a:t>tuky</a:t>
            </a:r>
          </a:p>
          <a:p>
            <a:r>
              <a:rPr lang="cs-CZ" sz="1800" dirty="0" smtClean="0"/>
              <a:t>Jednoduché lipidy obsahující větší podíl nenasycených karboxylových kyselin - </a:t>
            </a:r>
            <a:r>
              <a:rPr lang="cs-CZ" sz="1800" b="1" dirty="0" smtClean="0"/>
              <a:t>oleje</a:t>
            </a:r>
            <a:endParaRPr lang="cs-CZ" sz="1800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285721" y="3857628"/>
            <a:ext cx="7786741" cy="1477328"/>
          </a:xfrm>
          <a:prstGeom prst="rect">
            <a:avLst/>
          </a:prstGeom>
          <a:solidFill>
            <a:schemeClr val="accent4">
              <a:lumMod val="60000"/>
              <a:lumOff val="40000"/>
              <a:alpha val="63000"/>
            </a:schemeClr>
          </a:solidFill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cs-CZ" dirty="0" smtClean="0"/>
              <a:t>Čisté tuky jsou bezbarvé a bez zápachu. Na světle,účinkem tepla a vlhka </a:t>
            </a:r>
            <a:r>
              <a:rPr lang="cs-CZ" b="1" dirty="0" smtClean="0"/>
              <a:t>žluknou</a:t>
            </a:r>
            <a:r>
              <a:rPr lang="cs-CZ" dirty="0" smtClean="0"/>
              <a:t>.</a:t>
            </a:r>
          </a:p>
          <a:p>
            <a:r>
              <a:rPr lang="cs-CZ" dirty="0" smtClean="0"/>
              <a:t> Dochází k bakteriálnímu rozkladu, k oxidaci a štěpení C řetězců na aldehydy, ketony a nižší karboxylové kyseliny, které nepříjemně zapáchají. Současně se znehodnocují vitamíny rozpuštěné v tucích.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 descr="masl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4286256"/>
            <a:ext cx="3133725" cy="2305050"/>
          </a:xfrm>
          <a:prstGeom prst="rect">
            <a:avLst/>
          </a:prstGeom>
        </p:spPr>
      </p:pic>
      <p:pic>
        <p:nvPicPr>
          <p:cNvPr id="4" name="Zástupný symbol pro obsah 3" descr="hard_fat_saturated_c_la_784.jpg"/>
          <p:cNvPicPr>
            <a:picLocks noGrp="1"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571472" y="428604"/>
            <a:ext cx="2713038" cy="2995613"/>
          </a:xfrm>
          <a:ln w="34925">
            <a:solidFill>
              <a:schemeClr val="accent2">
                <a:lumMod val="75000"/>
                <a:alpha val="48000"/>
              </a:schemeClr>
            </a:solidFill>
          </a:ln>
        </p:spPr>
      </p:pic>
      <p:pic>
        <p:nvPicPr>
          <p:cNvPr id="6" name="Obrázek 5" descr="oil_unsaturated_1_c_la_78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3504" y="571480"/>
            <a:ext cx="2428892" cy="2717381"/>
          </a:xfrm>
          <a:prstGeom prst="rect">
            <a:avLst/>
          </a:prstGeom>
          <a:ln w="34925">
            <a:solidFill>
              <a:schemeClr val="accent2">
                <a:lumMod val="75000"/>
                <a:alpha val="82000"/>
              </a:schemeClr>
            </a:solidFill>
          </a:ln>
        </p:spPr>
      </p:pic>
      <p:sp>
        <p:nvSpPr>
          <p:cNvPr id="9" name="TextovéPole 8"/>
          <p:cNvSpPr txBox="1"/>
          <p:nvPr/>
        </p:nvSpPr>
        <p:spPr>
          <a:xfrm>
            <a:off x="1071538" y="4357694"/>
            <a:ext cx="2405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Tuky – VMK -nasycené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5072066" y="4214818"/>
            <a:ext cx="2672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Oleje – VMK nenasycené</a:t>
            </a:r>
            <a:endParaRPr lang="cs-CZ" dirty="0"/>
          </a:p>
        </p:txBody>
      </p:sp>
      <p:pic>
        <p:nvPicPr>
          <p:cNvPr id="12" name="Obrázek 11" descr="olej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8" y="4714884"/>
            <a:ext cx="1733550" cy="1733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4400552" cy="1082660"/>
          </a:xfr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cs-CZ" dirty="0" smtClean="0"/>
              <a:t> Ztužování tuků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Hydrogenace za pomoci katalyzátoru - Ni</a:t>
            </a:r>
            <a:endParaRPr lang="cs-CZ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928662" y="2786058"/>
          <a:ext cx="6099175" cy="1466850"/>
        </p:xfrm>
        <a:graphic>
          <a:graphicData uri="http://schemas.openxmlformats.org/presentationml/2006/ole">
            <p:oleObj spid="_x0000_s2050" name="ChemSketch" r:id="rId3" imgW="3992760" imgH="960120" progId="ACD.ChemSketch.20">
              <p:embed/>
            </p:oleObj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1142976" y="4429132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trioleid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5572132" y="4286256"/>
            <a:ext cx="1148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tristearid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1357291" y="5786454"/>
            <a:ext cx="5929354" cy="646331"/>
          </a:xfrm>
          <a:prstGeom prst="rect">
            <a:avLst/>
          </a:prstGeom>
          <a:noFill/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Reakce probíhá za zvýšeného tlaku. Ztužené tuky jsou odolnější proti žluknutí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214810" y="3143248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4543428" cy="1060472"/>
          </a:xfr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cs-CZ" dirty="0" smtClean="0"/>
              <a:t> Vysýchavé oleje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28866"/>
          </a:xfrm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cs-CZ" sz="1800" dirty="0" smtClean="0"/>
              <a:t>Lněný a makový olej se na vzduchu mění </a:t>
            </a:r>
          </a:p>
          <a:p>
            <a:pPr>
              <a:buNone/>
            </a:pPr>
            <a:r>
              <a:rPr lang="cs-CZ" sz="1800" dirty="0" smtClean="0"/>
              <a:t>    na pružnou hmotu. Přeměnu nazýváme </a:t>
            </a:r>
            <a:r>
              <a:rPr lang="cs-CZ" sz="1800" b="1" dirty="0" smtClean="0"/>
              <a:t>vysýchání olejů</a:t>
            </a:r>
            <a:r>
              <a:rPr lang="cs-CZ" sz="1800" dirty="0" smtClean="0"/>
              <a:t>.</a:t>
            </a:r>
          </a:p>
          <a:p>
            <a:r>
              <a:rPr lang="cs-CZ" sz="1800" dirty="0" smtClean="0"/>
              <a:t>Jde o polymeraci a oxidaci molekul</a:t>
            </a:r>
          </a:p>
          <a:p>
            <a:r>
              <a:rPr lang="cs-CZ" sz="1800" dirty="0" smtClean="0"/>
              <a:t>Používají se na výrobu fermeží, látek na nátěry dřeva</a:t>
            </a:r>
          </a:p>
          <a:p>
            <a:r>
              <a:rPr lang="cs-CZ" sz="1800" dirty="0" smtClean="0"/>
              <a:t>Vysýchání urychlují katalyzátory – tzv. </a:t>
            </a:r>
            <a:r>
              <a:rPr lang="cs-CZ" sz="1800" b="1" dirty="0" smtClean="0"/>
              <a:t>sikativy</a:t>
            </a:r>
            <a:r>
              <a:rPr lang="cs-CZ" sz="1800" dirty="0" smtClean="0"/>
              <a:t> – vysoušedla – oxidy manganu a chromu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2828916" cy="1011222"/>
          </a:xfrm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1400156" cy="608003"/>
          </a:xfrm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cs-CZ" dirty="0" smtClean="0"/>
              <a:t>Obrázky: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cs-CZ" sz="1400" dirty="0" smtClean="0">
                <a:hlinkClick r:id="rId2"/>
              </a:rPr>
              <a:t>http://commons.wikimedia.org/wiki/File:Trimyristin-3D-vdW.png</a:t>
            </a:r>
            <a:endParaRPr lang="cs-CZ" sz="1400" dirty="0" smtClean="0"/>
          </a:p>
          <a:p>
            <a:r>
              <a:rPr lang="cs-CZ" sz="1400" dirty="0" smtClean="0">
                <a:hlinkClick r:id="rId3"/>
              </a:rPr>
              <a:t>http://www.reverse-diabetes-</a:t>
            </a:r>
            <a:r>
              <a:rPr lang="cs-CZ" sz="1400" dirty="0" err="1" smtClean="0">
                <a:hlinkClick r:id="rId3"/>
              </a:rPr>
              <a:t>today.com</a:t>
            </a:r>
            <a:r>
              <a:rPr lang="cs-CZ" sz="1400" dirty="0" smtClean="0">
                <a:hlinkClick r:id="rId3"/>
              </a:rPr>
              <a:t>/?hop=javier1976</a:t>
            </a:r>
            <a:endParaRPr lang="cs-CZ" sz="1400" dirty="0" smtClean="0"/>
          </a:p>
          <a:p>
            <a:r>
              <a:rPr lang="en-US" sz="1400" dirty="0" smtClean="0"/>
              <a:t>Dana Burns, and can also be found in Scientific American, 1985, 253(4), pages 86-90, in the article </a:t>
            </a:r>
            <a:r>
              <a:rPr lang="en-US" sz="1400" i="1" dirty="0" smtClean="0"/>
              <a:t>The molecules of the cell membrane</a:t>
            </a:r>
            <a:r>
              <a:rPr lang="en-US" sz="1400" dirty="0" smtClean="0"/>
              <a:t> by M.S. </a:t>
            </a:r>
            <a:r>
              <a:rPr lang="en-US" sz="1400" dirty="0" err="1" smtClean="0"/>
              <a:t>Bretscher</a:t>
            </a:r>
            <a:r>
              <a:rPr lang="en-US" sz="1400" dirty="0" smtClean="0"/>
              <a:t>. </a:t>
            </a:r>
            <a:r>
              <a:rPr lang="en-US" sz="1400" dirty="0" smtClean="0">
                <a:hlinkClick r:id="rId4"/>
              </a:rPr>
              <a:t>http://cs.wikipedia.org/wiki/Soubor:CellMembraneDrawing_numbered.jpg</a:t>
            </a:r>
            <a:endParaRPr lang="cs-CZ" sz="1400" dirty="0" smtClean="0"/>
          </a:p>
          <a:p>
            <a:r>
              <a:rPr lang="en-US" sz="1400" dirty="0" smtClean="0"/>
              <a:t>http://cs.wikipedia.org/wiki/Omega-3_nenasycen%C3%A9_mastn%C3%A9_kyseliny</a:t>
            </a:r>
          </a:p>
          <a:p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3"/>
          </p:nvPr>
        </p:nvSpPr>
        <p:spPr>
          <a:xfrm>
            <a:off x="4645025" y="1571611"/>
            <a:ext cx="1712925" cy="603263"/>
          </a:xfrm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cs-CZ" dirty="0" smtClean="0"/>
              <a:t>Literatura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4"/>
          </p:nvPr>
        </p:nvSpPr>
        <p:spPr>
          <a:xfrm>
            <a:off x="4645025" y="2143116"/>
            <a:ext cx="4070379" cy="3983047"/>
          </a:xfrm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cs-CZ" sz="1500" dirty="0" err="1" smtClean="0"/>
              <a:t>Čársky</a:t>
            </a:r>
            <a:r>
              <a:rPr lang="cs-CZ" sz="1500" dirty="0" smtClean="0"/>
              <a:t>, J a kol. </a:t>
            </a:r>
            <a:r>
              <a:rPr lang="cs-CZ" sz="1500" i="1" dirty="0" smtClean="0"/>
              <a:t>Chemie pro III. ročník gymnázií</a:t>
            </a:r>
            <a:r>
              <a:rPr lang="cs-CZ" sz="1500" dirty="0" smtClean="0"/>
              <a:t>. 1. české </a:t>
            </a:r>
            <a:r>
              <a:rPr lang="cs-CZ" sz="1500" dirty="0" err="1" smtClean="0"/>
              <a:t>vyd</a:t>
            </a:r>
            <a:r>
              <a:rPr lang="cs-CZ" sz="1500" dirty="0" smtClean="0"/>
              <a:t>. Praha: SPN, 1986.</a:t>
            </a:r>
          </a:p>
          <a:p>
            <a:r>
              <a:rPr lang="cs-CZ" sz="1500" dirty="0" smtClean="0"/>
              <a:t>Kolář, K. a kol. </a:t>
            </a:r>
            <a:r>
              <a:rPr lang="cs-CZ" sz="1500" i="1" dirty="0" smtClean="0"/>
              <a:t>Chemie (organická a biochemie) II. pro gymnázia. </a:t>
            </a:r>
            <a:r>
              <a:rPr lang="cs-CZ" sz="1500" dirty="0" smtClean="0"/>
              <a:t>1. </a:t>
            </a:r>
            <a:r>
              <a:rPr lang="cs-CZ" sz="1500" dirty="0" err="1" smtClean="0"/>
              <a:t>vyd.Praha</a:t>
            </a:r>
            <a:r>
              <a:rPr lang="cs-CZ" sz="1500" dirty="0" smtClean="0"/>
              <a:t>: SPN, 1997</a:t>
            </a:r>
          </a:p>
          <a:p>
            <a:r>
              <a:rPr lang="cs-CZ" sz="1500" dirty="0" smtClean="0"/>
              <a:t>Svoboda, J., Kratochvíl, B. </a:t>
            </a:r>
            <a:r>
              <a:rPr lang="cs-CZ" sz="1500" i="1" dirty="0" smtClean="0"/>
              <a:t>Chemie pro střední školy 2b. </a:t>
            </a:r>
            <a:r>
              <a:rPr lang="cs-CZ" sz="1500" dirty="0" smtClean="0"/>
              <a:t>1.vyd. Praha: </a:t>
            </a:r>
            <a:r>
              <a:rPr lang="cs-CZ" sz="1500" dirty="0" err="1" smtClean="0"/>
              <a:t>Scientia</a:t>
            </a:r>
            <a:r>
              <a:rPr lang="cs-CZ" sz="1500" dirty="0" smtClean="0"/>
              <a:t>,</a:t>
            </a:r>
            <a:r>
              <a:rPr lang="cs-CZ" sz="1500" dirty="0" err="1" smtClean="0"/>
              <a:t>spol.sr.o</a:t>
            </a:r>
            <a:r>
              <a:rPr lang="cs-CZ" sz="1500" dirty="0" smtClean="0"/>
              <a:t>., pedagogické nakladatelství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71858" cy="1011222"/>
          </a:xfrm>
          <a:solidFill>
            <a:schemeClr val="accent4">
              <a:lumMod val="20000"/>
              <a:lumOff val="80000"/>
            </a:schemeClr>
          </a:solidFill>
          <a:ln w="57150">
            <a:solidFill>
              <a:srgbClr val="CCFF99"/>
            </a:solidFill>
          </a:ln>
        </p:spPr>
        <p:txBody>
          <a:bodyPr/>
          <a:lstStyle/>
          <a:p>
            <a:r>
              <a:rPr lang="cs-CZ" dirty="0" smtClean="0"/>
              <a:t>Obsah: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600201"/>
            <a:ext cx="5686436" cy="1900238"/>
          </a:xfrm>
          <a:ln w="57150">
            <a:solidFill>
              <a:srgbClr val="CCFF99"/>
            </a:solidFill>
          </a:ln>
        </p:spPr>
        <p:txBody>
          <a:bodyPr/>
          <a:lstStyle/>
          <a:p>
            <a:r>
              <a:rPr lang="cs-CZ" dirty="0" smtClean="0"/>
              <a:t>Charakteristika a význam lipidů</a:t>
            </a:r>
          </a:p>
          <a:p>
            <a:r>
              <a:rPr lang="cs-CZ" dirty="0" smtClean="0"/>
              <a:t>Složení lipidů  - VMK, třídění</a:t>
            </a:r>
          </a:p>
          <a:p>
            <a:r>
              <a:rPr lang="cs-CZ" dirty="0" smtClean="0"/>
              <a:t>Jednoduché lipidy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6" name="Obrázek 5" descr="739px-Trimyristin-3D-vd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876" y="3071810"/>
            <a:ext cx="4162430" cy="3379510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5857884" y="6357958"/>
            <a:ext cx="1979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trimyristoylglycerol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14998" cy="1082660"/>
          </a:xfr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cs-CZ" sz="2400" dirty="0" smtClean="0"/>
              <a:t>Charakteristika a význam lipidů</a:t>
            </a:r>
            <a:endParaRPr lang="cs-CZ" sz="24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  <a:ln w="381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cs-CZ" sz="2000" dirty="0"/>
              <a:t>p</a:t>
            </a:r>
            <a:r>
              <a:rPr lang="cs-CZ" sz="2000" dirty="0" smtClean="0"/>
              <a:t>řírodní organické </a:t>
            </a:r>
            <a:r>
              <a:rPr lang="cs-CZ" sz="2000" b="1" dirty="0" smtClean="0"/>
              <a:t>sloučeniny rostlinného i živočišného původu</a:t>
            </a:r>
          </a:p>
          <a:p>
            <a:r>
              <a:rPr lang="cs-CZ" sz="2400" b="1" dirty="0"/>
              <a:t>e</a:t>
            </a:r>
            <a:r>
              <a:rPr lang="cs-CZ" sz="2400" b="1" dirty="0" smtClean="0"/>
              <a:t>stery glycerolu ( vyšších jednosytných alkoholů) a vyšších mastných kyselin</a:t>
            </a:r>
          </a:p>
          <a:p>
            <a:r>
              <a:rPr lang="cs-CZ" sz="2000" dirty="0"/>
              <a:t>h</a:t>
            </a:r>
            <a:r>
              <a:rPr lang="cs-CZ" sz="2000" dirty="0" smtClean="0"/>
              <a:t>ydrofobní látky, nerozpustné ve vodě</a:t>
            </a:r>
          </a:p>
          <a:p>
            <a:r>
              <a:rPr lang="cs-CZ" sz="2000" dirty="0" smtClean="0"/>
              <a:t> rozpustné v nepolárních rozpouštědlech</a:t>
            </a:r>
          </a:p>
          <a:p>
            <a:r>
              <a:rPr lang="cs-CZ" sz="2000" dirty="0" smtClean="0">
                <a:solidFill>
                  <a:srgbClr val="FF0000"/>
                </a:solidFill>
              </a:rPr>
              <a:t>zásobní funkce - </a:t>
            </a:r>
            <a:r>
              <a:rPr lang="cs-CZ" sz="2000" dirty="0" smtClean="0"/>
              <a:t>ukládají se v semenech a plodech (rostliny), podkožně a v dutině břišní ( živočichové) </a:t>
            </a:r>
          </a:p>
          <a:p>
            <a:r>
              <a:rPr lang="cs-CZ" sz="2000" dirty="0" smtClean="0"/>
              <a:t> </a:t>
            </a:r>
            <a:r>
              <a:rPr lang="cs-CZ" sz="2000" dirty="0" smtClean="0">
                <a:solidFill>
                  <a:srgbClr val="FF0000"/>
                </a:solidFill>
              </a:rPr>
              <a:t>zdroj E -  </a:t>
            </a:r>
            <a:r>
              <a:rPr lang="cs-CZ" sz="2000" dirty="0" smtClean="0"/>
              <a:t>v případě potřeby</a:t>
            </a:r>
          </a:p>
          <a:p>
            <a:r>
              <a:rPr lang="cs-CZ" sz="2000" dirty="0">
                <a:solidFill>
                  <a:srgbClr val="FF0000"/>
                </a:solidFill>
              </a:rPr>
              <a:t>s</a:t>
            </a:r>
            <a:r>
              <a:rPr lang="cs-CZ" sz="2000" dirty="0" smtClean="0">
                <a:solidFill>
                  <a:srgbClr val="FF0000"/>
                </a:solidFill>
              </a:rPr>
              <a:t>tavební funkce </a:t>
            </a:r>
            <a:r>
              <a:rPr lang="cs-CZ" sz="2000" dirty="0">
                <a:solidFill>
                  <a:srgbClr val="FF0000"/>
                </a:solidFill>
              </a:rPr>
              <a:t> </a:t>
            </a:r>
            <a:r>
              <a:rPr lang="cs-CZ" sz="2000" dirty="0" smtClean="0">
                <a:solidFill>
                  <a:srgbClr val="FF0000"/>
                </a:solidFill>
              </a:rPr>
              <a:t>- </a:t>
            </a:r>
            <a:r>
              <a:rPr lang="cs-CZ" sz="2000" dirty="0" smtClean="0"/>
              <a:t>buněčná membrána</a:t>
            </a:r>
          </a:p>
          <a:p>
            <a:r>
              <a:rPr lang="cs-CZ" sz="2000" dirty="0">
                <a:solidFill>
                  <a:srgbClr val="FF0000"/>
                </a:solidFill>
              </a:rPr>
              <a:t>t</a:t>
            </a:r>
            <a:r>
              <a:rPr lang="cs-CZ" sz="2000" dirty="0" smtClean="0">
                <a:solidFill>
                  <a:srgbClr val="FF0000"/>
                </a:solidFill>
              </a:rPr>
              <a:t>epelná izolace</a:t>
            </a:r>
          </a:p>
          <a:p>
            <a:r>
              <a:rPr lang="cs-CZ" sz="2000" dirty="0" smtClean="0"/>
              <a:t> </a:t>
            </a:r>
            <a:r>
              <a:rPr lang="cs-CZ" sz="2000" dirty="0">
                <a:solidFill>
                  <a:srgbClr val="FF0000"/>
                </a:solidFill>
              </a:rPr>
              <a:t>o</a:t>
            </a:r>
            <a:r>
              <a:rPr lang="cs-CZ" sz="2000" dirty="0" smtClean="0">
                <a:solidFill>
                  <a:srgbClr val="FF0000"/>
                </a:solidFill>
              </a:rPr>
              <a:t>chrana </a:t>
            </a:r>
            <a:r>
              <a:rPr lang="cs-CZ" sz="2000" dirty="0" smtClean="0"/>
              <a:t>některých orgánů</a:t>
            </a:r>
          </a:p>
          <a:p>
            <a:r>
              <a:rPr lang="cs-CZ" sz="2000" dirty="0">
                <a:solidFill>
                  <a:srgbClr val="FF0000"/>
                </a:solidFill>
              </a:rPr>
              <a:t>r</a:t>
            </a:r>
            <a:r>
              <a:rPr lang="cs-CZ" sz="2000" dirty="0" smtClean="0">
                <a:solidFill>
                  <a:srgbClr val="FF0000"/>
                </a:solidFill>
              </a:rPr>
              <a:t>ozpustné prostředí </a:t>
            </a:r>
            <a:r>
              <a:rPr lang="cs-CZ" sz="2000" dirty="0" smtClean="0"/>
              <a:t>pro některé vitamíny, hormony, barviva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sz="half" idx="4294967295"/>
          </p:nvPr>
        </p:nvSpPr>
        <p:spPr>
          <a:xfrm>
            <a:off x="0" y="1920875"/>
            <a:ext cx="4038600" cy="4433888"/>
          </a:xfrm>
        </p:spPr>
        <p:txBody>
          <a:bodyPr>
            <a:normAutofit/>
          </a:bodyPr>
          <a:lstStyle/>
          <a:p>
            <a:endParaRPr lang="cs-CZ" sz="2800" u="sng" dirty="0" smtClean="0">
              <a:solidFill>
                <a:srgbClr val="FF0000"/>
              </a:solidFill>
            </a:endParaRPr>
          </a:p>
          <a:p>
            <a:endParaRPr lang="cs-CZ" dirty="0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33563" y="571480"/>
            <a:ext cx="6860800" cy="557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ovéPole 3"/>
          <p:cNvSpPr txBox="1"/>
          <p:nvPr/>
        </p:nvSpPr>
        <p:spPr>
          <a:xfrm>
            <a:off x="214282" y="1071546"/>
            <a:ext cx="2121799" cy="369332"/>
          </a:xfrm>
          <a:prstGeom prst="rect">
            <a:avLst/>
          </a:prstGeom>
          <a:noFill/>
          <a:ln w="38100"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dirty="0" smtClean="0"/>
              <a:t>Součást našeho těla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2357422" y="500042"/>
            <a:ext cx="4043362" cy="677246"/>
          </a:xfrm>
          <a:ln w="57150"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cs-CZ" dirty="0" smtClean="0"/>
              <a:t>Ukládání  tuku</a:t>
            </a:r>
            <a:endParaRPr lang="cs-CZ" dirty="0"/>
          </a:p>
        </p:txBody>
      </p:sp>
      <p:pic>
        <p:nvPicPr>
          <p:cNvPr id="7" name="Zástupný symbol pro obsah 6" descr="podkožní ti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3042" y="1857364"/>
            <a:ext cx="5461000" cy="3632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2928926" y="857232"/>
            <a:ext cx="2182008" cy="369332"/>
          </a:xfrm>
          <a:prstGeom prst="rect">
            <a:avLst/>
          </a:prstGeom>
          <a:noFill/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dirty="0" smtClean="0"/>
              <a:t>Buněčná membrána</a:t>
            </a:r>
            <a:endParaRPr lang="cs-CZ" dirty="0"/>
          </a:p>
        </p:txBody>
      </p:sp>
      <p:pic>
        <p:nvPicPr>
          <p:cNvPr id="6" name="Obrázek 5" descr="CellMembraneDraw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725" y="1662112"/>
            <a:ext cx="6686550" cy="3533775"/>
          </a:xfrm>
          <a:prstGeom prst="rect">
            <a:avLst/>
          </a:prstGeom>
          <a:ln w="34925">
            <a:solidFill>
              <a:srgbClr val="FFC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cs-CZ" dirty="0" smtClean="0"/>
              <a:t>  Vyšší mastné kyseliny vázané v lipidech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5715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 smtClean="0"/>
          </a:p>
          <a:p>
            <a:r>
              <a:rPr lang="cs-CZ" dirty="0" smtClean="0"/>
              <a:t>Karboxylové kyseliny s dlouhým uhlíkatým řetězcem</a:t>
            </a:r>
          </a:p>
          <a:p>
            <a:r>
              <a:rPr lang="cs-CZ" dirty="0" smtClean="0"/>
              <a:t>Sudý počet C </a:t>
            </a:r>
          </a:p>
          <a:p>
            <a:r>
              <a:rPr lang="cs-CZ" dirty="0" smtClean="0"/>
              <a:t>Nasycené: </a:t>
            </a:r>
            <a:r>
              <a:rPr lang="cs-CZ" b="1" dirty="0" smtClean="0"/>
              <a:t>palmitová</a:t>
            </a:r>
            <a:r>
              <a:rPr lang="cs-CZ" dirty="0" smtClean="0"/>
              <a:t> C</a:t>
            </a:r>
            <a:r>
              <a:rPr lang="cs-CZ" baseline="-25000" dirty="0" smtClean="0"/>
              <a:t>15</a:t>
            </a:r>
            <a:r>
              <a:rPr lang="cs-CZ" dirty="0" smtClean="0"/>
              <a:t>H</a:t>
            </a:r>
            <a:r>
              <a:rPr lang="cs-CZ" baseline="-25000" dirty="0" smtClean="0"/>
              <a:t>31</a:t>
            </a:r>
            <a:r>
              <a:rPr lang="cs-CZ" dirty="0" smtClean="0"/>
              <a:t>COOH  (24%)</a:t>
            </a:r>
          </a:p>
          <a:p>
            <a:pPr>
              <a:buNone/>
            </a:pPr>
            <a:r>
              <a:rPr lang="cs-CZ" dirty="0" smtClean="0"/>
              <a:t>                        </a:t>
            </a:r>
            <a:r>
              <a:rPr lang="cs-CZ" b="1" dirty="0" smtClean="0"/>
              <a:t>stearová</a:t>
            </a:r>
            <a:r>
              <a:rPr lang="cs-CZ" dirty="0" smtClean="0"/>
              <a:t>  C</a:t>
            </a:r>
            <a:r>
              <a:rPr lang="cs-CZ" baseline="-25000" dirty="0" smtClean="0"/>
              <a:t>17</a:t>
            </a:r>
            <a:r>
              <a:rPr lang="cs-CZ" dirty="0" smtClean="0"/>
              <a:t>H</a:t>
            </a:r>
            <a:r>
              <a:rPr lang="cs-CZ" baseline="-25000" dirty="0" smtClean="0"/>
              <a:t>35</a:t>
            </a:r>
            <a:r>
              <a:rPr lang="cs-CZ" dirty="0" smtClean="0"/>
              <a:t>COOH    (8%)</a:t>
            </a:r>
          </a:p>
          <a:p>
            <a:pPr>
              <a:buNone/>
            </a:pPr>
            <a:r>
              <a:rPr lang="cs-CZ" dirty="0" smtClean="0"/>
              <a:t>                        </a:t>
            </a:r>
            <a:r>
              <a:rPr lang="cs-CZ" b="1" dirty="0" smtClean="0"/>
              <a:t>laurová</a:t>
            </a:r>
            <a:r>
              <a:rPr lang="cs-CZ" dirty="0" smtClean="0"/>
              <a:t>    C</a:t>
            </a:r>
            <a:r>
              <a:rPr lang="cs-CZ" baseline="-25000" dirty="0" smtClean="0"/>
              <a:t>11</a:t>
            </a:r>
            <a:r>
              <a:rPr lang="cs-CZ" dirty="0" smtClean="0"/>
              <a:t>H</a:t>
            </a:r>
            <a:r>
              <a:rPr lang="cs-CZ" baseline="-25000" dirty="0" smtClean="0"/>
              <a:t>23</a:t>
            </a:r>
            <a:r>
              <a:rPr lang="cs-CZ" dirty="0" smtClean="0"/>
              <a:t>COOH</a:t>
            </a:r>
          </a:p>
          <a:p>
            <a:pPr>
              <a:buNone/>
            </a:pPr>
            <a:r>
              <a:rPr lang="cs-CZ" b="1" dirty="0" smtClean="0"/>
              <a:t>                        </a:t>
            </a:r>
            <a:r>
              <a:rPr lang="cs-CZ" b="1" dirty="0" err="1" smtClean="0"/>
              <a:t>myristová</a:t>
            </a:r>
            <a:r>
              <a:rPr lang="cs-CZ" dirty="0" smtClean="0"/>
              <a:t> C</a:t>
            </a:r>
            <a:r>
              <a:rPr lang="cs-CZ" baseline="-25000" dirty="0" smtClean="0"/>
              <a:t>13</a:t>
            </a:r>
            <a:r>
              <a:rPr lang="cs-CZ" dirty="0" smtClean="0"/>
              <a:t>H</a:t>
            </a:r>
            <a:r>
              <a:rPr lang="cs-CZ" baseline="-25000" dirty="0" smtClean="0"/>
              <a:t>27</a:t>
            </a:r>
            <a:r>
              <a:rPr lang="cs-CZ" dirty="0" smtClean="0"/>
              <a:t>COOH</a:t>
            </a:r>
          </a:p>
          <a:p>
            <a:r>
              <a:rPr lang="cs-CZ" dirty="0" smtClean="0"/>
              <a:t>Nenasycené: </a:t>
            </a:r>
            <a:r>
              <a:rPr lang="cs-CZ" b="1" dirty="0" smtClean="0"/>
              <a:t>olejová</a:t>
            </a:r>
            <a:r>
              <a:rPr lang="cs-CZ" dirty="0" smtClean="0"/>
              <a:t> C</a:t>
            </a:r>
            <a:r>
              <a:rPr lang="cs-CZ" baseline="-25000" dirty="0" smtClean="0"/>
              <a:t>17</a:t>
            </a:r>
            <a:r>
              <a:rPr lang="cs-CZ" dirty="0" smtClean="0"/>
              <a:t>H</a:t>
            </a:r>
            <a:r>
              <a:rPr lang="cs-CZ" baseline="-25000" dirty="0" smtClean="0"/>
              <a:t>33</a:t>
            </a:r>
            <a:r>
              <a:rPr lang="cs-CZ" dirty="0" smtClean="0"/>
              <a:t>COOH    ( 54%)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9378" cy="1011222"/>
          </a:xfrm>
          <a:solidFill>
            <a:srgbClr val="FFFFCC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cs-CZ" dirty="0" smtClean="0"/>
              <a:t>Nenasycené VMK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fontScale="47500" lnSpcReduction="20000"/>
          </a:bodyPr>
          <a:lstStyle/>
          <a:p>
            <a:r>
              <a:rPr lang="cs-CZ" dirty="0" smtClean="0"/>
              <a:t>Kyselina </a:t>
            </a:r>
            <a:r>
              <a:rPr lang="cs-CZ" b="1" dirty="0" smtClean="0"/>
              <a:t>olejová      C</a:t>
            </a:r>
            <a:r>
              <a:rPr lang="cs-CZ" b="1" baseline="-25000" dirty="0" smtClean="0"/>
              <a:t>17</a:t>
            </a:r>
            <a:r>
              <a:rPr lang="cs-CZ" b="1" dirty="0" smtClean="0"/>
              <a:t>H</a:t>
            </a:r>
            <a:r>
              <a:rPr lang="cs-CZ" b="1" baseline="-25000" dirty="0" smtClean="0"/>
              <a:t>33</a:t>
            </a:r>
            <a:r>
              <a:rPr lang="cs-CZ" b="1" dirty="0" smtClean="0"/>
              <a:t>COOH                                       </a:t>
            </a:r>
            <a:r>
              <a:rPr lang="cs-CZ" dirty="0" smtClean="0"/>
              <a:t> CH</a:t>
            </a:r>
            <a:r>
              <a:rPr lang="cs-CZ" baseline="-25000" dirty="0" smtClean="0"/>
              <a:t>3</a:t>
            </a:r>
            <a:r>
              <a:rPr lang="cs-CZ" dirty="0" smtClean="0"/>
              <a:t>(CH</a:t>
            </a:r>
            <a:r>
              <a:rPr lang="cs-CZ" baseline="-25000" dirty="0" smtClean="0"/>
              <a:t>2</a:t>
            </a:r>
            <a:r>
              <a:rPr lang="cs-CZ" dirty="0" smtClean="0"/>
              <a:t>)</a:t>
            </a:r>
            <a:r>
              <a:rPr lang="cs-CZ" baseline="-25000" dirty="0" smtClean="0"/>
              <a:t>7</a:t>
            </a:r>
            <a:r>
              <a:rPr lang="cs-CZ" dirty="0" smtClean="0"/>
              <a:t>CH=CH(CH</a:t>
            </a:r>
            <a:r>
              <a:rPr lang="cs-CZ" baseline="-25000" dirty="0" smtClean="0"/>
              <a:t>2</a:t>
            </a:r>
            <a:r>
              <a:rPr lang="cs-CZ" dirty="0" smtClean="0"/>
              <a:t>)</a:t>
            </a:r>
            <a:r>
              <a:rPr lang="cs-CZ" baseline="-25000" dirty="0" smtClean="0"/>
              <a:t>7</a:t>
            </a:r>
            <a:r>
              <a:rPr lang="cs-CZ" dirty="0" smtClean="0"/>
              <a:t>COOH </a:t>
            </a:r>
          </a:p>
          <a:p>
            <a:pPr>
              <a:buNone/>
            </a:pPr>
            <a:r>
              <a:rPr lang="cs-CZ" dirty="0" smtClean="0"/>
              <a:t>                                                                                                        cis – 9 –</a:t>
            </a:r>
            <a:r>
              <a:rPr lang="cs-CZ" dirty="0" err="1" smtClean="0"/>
              <a:t>oktadecenová</a:t>
            </a:r>
            <a:r>
              <a:rPr lang="cs-CZ" dirty="0" smtClean="0"/>
              <a:t> kyselina</a:t>
            </a:r>
          </a:p>
          <a:p>
            <a:r>
              <a:rPr lang="cs-CZ" dirty="0" smtClean="0"/>
              <a:t>Kyselina </a:t>
            </a:r>
            <a:r>
              <a:rPr lang="cs-CZ" b="1" dirty="0" err="1" smtClean="0"/>
              <a:t>linolová</a:t>
            </a:r>
            <a:r>
              <a:rPr lang="cs-CZ" b="1" dirty="0" smtClean="0"/>
              <a:t>  C</a:t>
            </a:r>
            <a:r>
              <a:rPr lang="cs-CZ" b="1" baseline="-25000" dirty="0" smtClean="0"/>
              <a:t>17</a:t>
            </a:r>
            <a:r>
              <a:rPr lang="cs-CZ" b="1" dirty="0" smtClean="0"/>
              <a:t>H</a:t>
            </a:r>
            <a:r>
              <a:rPr lang="cs-CZ" b="1" baseline="-25000" dirty="0" smtClean="0"/>
              <a:t>31</a:t>
            </a:r>
            <a:r>
              <a:rPr lang="cs-CZ" b="1" dirty="0" smtClean="0"/>
              <a:t> COOH</a:t>
            </a:r>
          </a:p>
          <a:p>
            <a:pPr>
              <a:buNone/>
            </a:pPr>
            <a:r>
              <a:rPr lang="cs-CZ" dirty="0" smtClean="0"/>
              <a:t>     CH</a:t>
            </a:r>
            <a:r>
              <a:rPr lang="cs-CZ" baseline="-25000" dirty="0" smtClean="0"/>
              <a:t>3</a:t>
            </a:r>
            <a:r>
              <a:rPr lang="cs-CZ" dirty="0" smtClean="0"/>
              <a:t>(CH</a:t>
            </a:r>
            <a:r>
              <a:rPr lang="cs-CZ" baseline="-25000" dirty="0" smtClean="0"/>
              <a:t>2</a:t>
            </a:r>
            <a:r>
              <a:rPr lang="cs-CZ" dirty="0" smtClean="0"/>
              <a:t>)</a:t>
            </a:r>
            <a:r>
              <a:rPr lang="cs-CZ" baseline="-25000" dirty="0" smtClean="0"/>
              <a:t>4</a:t>
            </a:r>
            <a:r>
              <a:rPr lang="cs-CZ" dirty="0" smtClean="0"/>
              <a:t>CH=CHCH</a:t>
            </a:r>
            <a:r>
              <a:rPr lang="cs-CZ" baseline="-25000" dirty="0" smtClean="0"/>
              <a:t>2</a:t>
            </a:r>
            <a:r>
              <a:rPr lang="cs-CZ" dirty="0" smtClean="0"/>
              <a:t>CH=CH(CH</a:t>
            </a:r>
            <a:r>
              <a:rPr lang="cs-CZ" baseline="-25000" dirty="0" smtClean="0"/>
              <a:t>2</a:t>
            </a:r>
            <a:r>
              <a:rPr lang="cs-CZ" dirty="0" smtClean="0"/>
              <a:t>)</a:t>
            </a:r>
            <a:r>
              <a:rPr lang="cs-CZ" baseline="-25000" dirty="0" smtClean="0"/>
              <a:t>7</a:t>
            </a:r>
            <a:r>
              <a:rPr lang="cs-CZ" dirty="0" smtClean="0"/>
              <a:t>COOH     (omega - 6 MK)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Kyselina </a:t>
            </a:r>
            <a:r>
              <a:rPr lang="cs-CZ" b="1" dirty="0" err="1" smtClean="0"/>
              <a:t>linolenová</a:t>
            </a:r>
            <a:r>
              <a:rPr lang="cs-CZ" dirty="0" smtClean="0"/>
              <a:t>  </a:t>
            </a:r>
            <a:r>
              <a:rPr lang="cs-CZ" b="1" dirty="0" smtClean="0"/>
              <a:t>C</a:t>
            </a:r>
            <a:r>
              <a:rPr lang="cs-CZ" b="1" baseline="-25000" dirty="0" smtClean="0"/>
              <a:t>17</a:t>
            </a:r>
            <a:r>
              <a:rPr lang="cs-CZ" b="1" dirty="0" smtClean="0"/>
              <a:t>H</a:t>
            </a:r>
            <a:r>
              <a:rPr lang="cs-CZ" b="1" baseline="-25000" dirty="0" smtClean="0"/>
              <a:t>29</a:t>
            </a:r>
            <a:r>
              <a:rPr lang="cs-CZ" b="1" dirty="0" smtClean="0"/>
              <a:t>COOH</a:t>
            </a:r>
          </a:p>
          <a:p>
            <a:pPr>
              <a:buNone/>
            </a:pPr>
            <a:r>
              <a:rPr lang="cs-CZ" dirty="0" smtClean="0"/>
              <a:t>        ( omega - 3 mastná kyselina) CH</a:t>
            </a:r>
            <a:r>
              <a:rPr lang="cs-CZ" baseline="-25000" dirty="0" smtClean="0"/>
              <a:t>3</a:t>
            </a:r>
            <a:r>
              <a:rPr lang="cs-CZ" dirty="0" smtClean="0"/>
              <a:t>CH</a:t>
            </a:r>
            <a:r>
              <a:rPr lang="cs-CZ" baseline="-25000" dirty="0" smtClean="0"/>
              <a:t>2</a:t>
            </a:r>
            <a:r>
              <a:rPr lang="cs-CZ" dirty="0" smtClean="0"/>
              <a:t>CH=CHCH</a:t>
            </a:r>
            <a:r>
              <a:rPr lang="cs-CZ" baseline="-25000" dirty="0" smtClean="0"/>
              <a:t>2</a:t>
            </a:r>
            <a:r>
              <a:rPr lang="cs-CZ" dirty="0" smtClean="0"/>
              <a:t>CH=CHCH</a:t>
            </a:r>
            <a:r>
              <a:rPr lang="cs-CZ" baseline="-25000" dirty="0" smtClean="0"/>
              <a:t>2</a:t>
            </a:r>
            <a:r>
              <a:rPr lang="cs-CZ" dirty="0" smtClean="0"/>
              <a:t>CH=CH(CH</a:t>
            </a:r>
            <a:r>
              <a:rPr lang="cs-CZ" baseline="-25000" dirty="0" smtClean="0"/>
              <a:t>2</a:t>
            </a:r>
            <a:r>
              <a:rPr lang="cs-CZ" dirty="0" smtClean="0"/>
              <a:t>)</a:t>
            </a:r>
            <a:r>
              <a:rPr lang="cs-CZ" baseline="-25000" dirty="0" smtClean="0"/>
              <a:t>7</a:t>
            </a:r>
            <a:r>
              <a:rPr lang="cs-CZ" dirty="0" smtClean="0"/>
              <a:t>COOH</a:t>
            </a:r>
          </a:p>
          <a:p>
            <a:endParaRPr lang="cs-CZ" dirty="0" smtClean="0"/>
          </a:p>
          <a:p>
            <a:r>
              <a:rPr lang="cs-CZ" dirty="0" smtClean="0"/>
              <a:t>Nenasycené </a:t>
            </a:r>
            <a:r>
              <a:rPr lang="cs-CZ" dirty="0" smtClean="0"/>
              <a:t>VMK </a:t>
            </a:r>
            <a:r>
              <a:rPr lang="cs-CZ" dirty="0" smtClean="0"/>
              <a:t>vykazují speciální ochranu cévní stěně snížením koncentrace krevních lipidů – </a:t>
            </a:r>
            <a:r>
              <a:rPr lang="cs-CZ" dirty="0" smtClean="0"/>
              <a:t>nezbytné(esenciální)VMK </a:t>
            </a:r>
            <a:r>
              <a:rPr lang="cs-CZ" dirty="0" smtClean="0"/>
              <a:t>v potravě - </a:t>
            </a:r>
            <a:r>
              <a:rPr lang="cs-CZ" b="1" dirty="0" smtClean="0">
                <a:solidFill>
                  <a:srgbClr val="FF0000"/>
                </a:solidFill>
              </a:rPr>
              <a:t>vitamin F</a:t>
            </a:r>
          </a:p>
          <a:p>
            <a:r>
              <a:rPr lang="cs-CZ" dirty="0" smtClean="0"/>
              <a:t>MK jsou přenášeny v krvi pomocí bílkovin – albuminů</a:t>
            </a:r>
          </a:p>
          <a:p>
            <a:r>
              <a:rPr lang="cs-CZ" dirty="0" smtClean="0"/>
              <a:t>Glycerol je rozpustný ve vodě, cirkuluje krví – index lipolýzy.</a:t>
            </a:r>
          </a:p>
          <a:p>
            <a:r>
              <a:rPr lang="cs-CZ" dirty="0" smtClean="0"/>
              <a:t>Fyziologický stav člověka je z významné části podmíněn </a:t>
            </a:r>
            <a:r>
              <a:rPr lang="cs-CZ" dirty="0" smtClean="0">
                <a:solidFill>
                  <a:srgbClr val="FF0000"/>
                </a:solidFill>
              </a:rPr>
              <a:t>poměrem esenciálních mastných kyselin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omega-6</a:t>
            </a:r>
            <a:r>
              <a:rPr lang="cs-CZ" dirty="0" smtClean="0"/>
              <a:t>/</a:t>
            </a:r>
            <a:r>
              <a:rPr lang="cs-CZ" dirty="0" smtClean="0">
                <a:solidFill>
                  <a:srgbClr val="FF0000"/>
                </a:solidFill>
              </a:rPr>
              <a:t>omega-3</a:t>
            </a:r>
            <a:r>
              <a:rPr lang="cs-CZ" dirty="0" smtClean="0"/>
              <a:t>. Za optimální považujeme poměr do </a:t>
            </a:r>
            <a:r>
              <a:rPr lang="cs-CZ" dirty="0" smtClean="0">
                <a:solidFill>
                  <a:srgbClr val="FF0000"/>
                </a:solidFill>
              </a:rPr>
              <a:t>maximálně 5:1. </a:t>
            </a:r>
            <a:endParaRPr lang="cs-CZ" dirty="0" smtClean="0"/>
          </a:p>
          <a:p>
            <a:r>
              <a:rPr lang="cs-CZ" dirty="0"/>
              <a:t>O</a:t>
            </a:r>
            <a:r>
              <a:rPr lang="cs-CZ" dirty="0" smtClean="0"/>
              <a:t>mega-3 jsou obsaženy v </a:t>
            </a:r>
            <a:r>
              <a:rPr lang="cs-CZ" dirty="0" smtClean="0">
                <a:solidFill>
                  <a:srgbClr val="FF0000"/>
                </a:solidFill>
              </a:rPr>
              <a:t>lososu, makrele, sledi, pstruhu</a:t>
            </a:r>
            <a:r>
              <a:rPr lang="cs-CZ" dirty="0" smtClean="0"/>
              <a:t>. Obsahují je </a:t>
            </a:r>
            <a:r>
              <a:rPr lang="cs-CZ" dirty="0" smtClean="0">
                <a:solidFill>
                  <a:srgbClr val="FF0000"/>
                </a:solidFill>
              </a:rPr>
              <a:t>vlašské ořechy, řepka, sója a jejich oleje</a:t>
            </a:r>
            <a:r>
              <a:rPr lang="cs-CZ" dirty="0" smtClean="0"/>
              <a:t>.Omega-6 obsahují slunečnicová semena, pšeničné klíčky, sezam, vlašské ořechy, sója, kukuřice, některé druhy margarínů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ovéPole 9"/>
          <p:cNvSpPr txBox="1"/>
          <p:nvPr/>
        </p:nvSpPr>
        <p:spPr>
          <a:xfrm>
            <a:off x="500034" y="4643446"/>
            <a:ext cx="1521570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4000" dirty="0" smtClean="0"/>
              <a:t> </a:t>
            </a:r>
            <a:r>
              <a:rPr lang="cs-CZ" sz="4000" dirty="0" smtClean="0"/>
              <a:t>Lipidy</a:t>
            </a:r>
            <a:endParaRPr lang="cs-CZ" sz="4000" dirty="0"/>
          </a:p>
        </p:txBody>
      </p:sp>
      <p:sp>
        <p:nvSpPr>
          <p:cNvPr id="12" name="Šipka doleva 11"/>
          <p:cNvSpPr/>
          <p:nvPr/>
        </p:nvSpPr>
        <p:spPr>
          <a:xfrm rot="9513797">
            <a:off x="2150228" y="4678056"/>
            <a:ext cx="1015007" cy="231085"/>
          </a:xfrm>
          <a:prstGeom prst="leftArrow">
            <a:avLst>
              <a:gd name="adj1" fmla="val 45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extovéPole 14"/>
          <p:cNvSpPr txBox="1"/>
          <p:nvPr/>
        </p:nvSpPr>
        <p:spPr>
          <a:xfrm>
            <a:off x="3357554" y="5572140"/>
            <a:ext cx="2472023" cy="830997"/>
          </a:xfrm>
          <a:prstGeom prst="rect">
            <a:avLst/>
          </a:prstGeom>
          <a:solidFill>
            <a:srgbClr val="FFCCCC"/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2400" dirty="0" smtClean="0"/>
              <a:t>Složené –</a:t>
            </a:r>
          </a:p>
          <a:p>
            <a:r>
              <a:rPr lang="cs-CZ" sz="2400" dirty="0" smtClean="0"/>
              <a:t> </a:t>
            </a:r>
            <a:r>
              <a:rPr lang="cs-CZ" sz="1400" dirty="0" smtClean="0"/>
              <a:t>kromě esteru ještě další složka</a:t>
            </a:r>
            <a:endParaRPr lang="cs-CZ" sz="14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214678" y="4357694"/>
            <a:ext cx="2915542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2400" dirty="0" smtClean="0"/>
              <a:t>Jednoduché – </a:t>
            </a:r>
            <a:r>
              <a:rPr lang="cs-CZ" sz="1400" dirty="0" smtClean="0"/>
              <a:t>pouze estery</a:t>
            </a:r>
            <a:endParaRPr lang="cs-CZ" sz="1400" dirty="0"/>
          </a:p>
        </p:txBody>
      </p:sp>
      <p:sp>
        <p:nvSpPr>
          <p:cNvPr id="17" name="Šipka doleva 16"/>
          <p:cNvSpPr/>
          <p:nvPr/>
        </p:nvSpPr>
        <p:spPr>
          <a:xfrm rot="12572450">
            <a:off x="2205540" y="5450151"/>
            <a:ext cx="1015007" cy="231085"/>
          </a:xfrm>
          <a:prstGeom prst="leftArrow">
            <a:avLst>
              <a:gd name="adj1" fmla="val 45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Šipka doleva 17"/>
          <p:cNvSpPr/>
          <p:nvPr/>
        </p:nvSpPr>
        <p:spPr>
          <a:xfrm rot="8941285">
            <a:off x="2201627" y="2530732"/>
            <a:ext cx="1015007" cy="231085"/>
          </a:xfrm>
          <a:prstGeom prst="leftArrow">
            <a:avLst>
              <a:gd name="adj1" fmla="val 45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Šipka doleva 18"/>
          <p:cNvSpPr/>
          <p:nvPr/>
        </p:nvSpPr>
        <p:spPr>
          <a:xfrm rot="12332466">
            <a:off x="2286205" y="3350771"/>
            <a:ext cx="1015007" cy="231085"/>
          </a:xfrm>
          <a:prstGeom prst="leftArrow">
            <a:avLst>
              <a:gd name="adj1" fmla="val 45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6643702" y="2357430"/>
            <a:ext cx="825995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2400" dirty="0" smtClean="0"/>
              <a:t>Tuky </a:t>
            </a:r>
            <a:endParaRPr lang="cs-CZ" sz="2400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3357554" y="3357562"/>
            <a:ext cx="973215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2400" dirty="0" smtClean="0"/>
              <a:t>Vosky</a:t>
            </a:r>
            <a:endParaRPr lang="cs-CZ" sz="2400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500034" y="1285860"/>
            <a:ext cx="1325812" cy="369332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dirty="0" smtClean="0"/>
              <a:t>1. kriterium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571472" y="4071942"/>
            <a:ext cx="1365887" cy="369332"/>
          </a:xfrm>
          <a:prstGeom prst="rect">
            <a:avLst/>
          </a:prstGeom>
          <a:solidFill>
            <a:srgbClr val="CCFF99"/>
          </a:solidFill>
          <a:ln w="952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dirty="0" smtClean="0"/>
              <a:t>2. kriterium</a:t>
            </a:r>
            <a:endParaRPr lang="cs-CZ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285720" y="1714488"/>
            <a:ext cx="3363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Podle esterifikovaného alkoholu</a:t>
            </a:r>
            <a:endParaRPr lang="cs-CZ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3214678" y="2285992"/>
            <a:ext cx="1938736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2400" dirty="0" err="1" smtClean="0"/>
              <a:t>Acylglyceroly</a:t>
            </a:r>
            <a:endParaRPr lang="cs-CZ" sz="2400" dirty="0"/>
          </a:p>
        </p:txBody>
      </p:sp>
      <p:cxnSp>
        <p:nvCxnSpPr>
          <p:cNvPr id="27" name="Přímá spojovací šipka 26"/>
          <p:cNvCxnSpPr/>
          <p:nvPr/>
        </p:nvCxnSpPr>
        <p:spPr>
          <a:xfrm flipV="1">
            <a:off x="5214942" y="2500306"/>
            <a:ext cx="1285884" cy="4179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ovací šipka 31"/>
          <p:cNvCxnSpPr/>
          <p:nvPr/>
        </p:nvCxnSpPr>
        <p:spPr>
          <a:xfrm>
            <a:off x="5929322" y="6000768"/>
            <a:ext cx="1000132" cy="2964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bdélník 32"/>
          <p:cNvSpPr/>
          <p:nvPr/>
        </p:nvSpPr>
        <p:spPr>
          <a:xfrm>
            <a:off x="357158" y="2714620"/>
            <a:ext cx="1785950" cy="707886"/>
          </a:xfrm>
          <a:prstGeom prst="rect">
            <a:avLst/>
          </a:prstGeom>
          <a:solidFill>
            <a:srgbClr val="FFFFCC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cs-CZ" dirty="0" smtClean="0"/>
              <a:t> </a:t>
            </a:r>
            <a:r>
              <a:rPr lang="cs-CZ" sz="4000" dirty="0" smtClean="0"/>
              <a:t>L</a:t>
            </a:r>
            <a:r>
              <a:rPr lang="cs-CZ" sz="4000" dirty="0" smtClean="0"/>
              <a:t>ipidy</a:t>
            </a:r>
            <a:endParaRPr lang="cs-CZ" sz="4000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2714612" y="714356"/>
            <a:ext cx="3257623" cy="707886"/>
          </a:xfrm>
          <a:prstGeom prst="rect">
            <a:avLst/>
          </a:prstGeom>
          <a:solidFill>
            <a:srgbClr val="FFFFCC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4000" dirty="0" smtClean="0"/>
              <a:t>Třídění lipidů</a:t>
            </a:r>
            <a:endParaRPr lang="cs-CZ" sz="4000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7072330" y="5643578"/>
            <a:ext cx="1357322" cy="923330"/>
          </a:xfrm>
          <a:prstGeom prst="rect">
            <a:avLst/>
          </a:prstGeom>
          <a:solidFill>
            <a:srgbClr val="FF66FF"/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Glykolipidy</a:t>
            </a:r>
          </a:p>
          <a:p>
            <a:r>
              <a:rPr lang="cs-CZ" dirty="0" smtClean="0"/>
              <a:t>Fosfolipidy</a:t>
            </a:r>
          </a:p>
          <a:p>
            <a:r>
              <a:rPr lang="cs-CZ" dirty="0" smtClean="0"/>
              <a:t>Lipoproteiny</a:t>
            </a:r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6643702" y="3143248"/>
            <a:ext cx="85725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Oleje</a:t>
            </a:r>
            <a:endParaRPr lang="cs-CZ" sz="2400" dirty="0"/>
          </a:p>
        </p:txBody>
      </p:sp>
      <p:cxnSp>
        <p:nvCxnSpPr>
          <p:cNvPr id="31" name="Přímá spojovací šipka 30"/>
          <p:cNvCxnSpPr/>
          <p:nvPr/>
        </p:nvCxnSpPr>
        <p:spPr>
          <a:xfrm>
            <a:off x="5357818" y="2857496"/>
            <a:ext cx="1062046" cy="52019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821</TotalTime>
  <Words>621</Words>
  <Application>Microsoft Office PowerPoint</Application>
  <PresentationFormat>Předvádění na obrazovce (4:3)</PresentationFormat>
  <Paragraphs>105</Paragraphs>
  <Slides>16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8" baseType="lpstr">
      <vt:lpstr>Motiv sady Office</vt:lpstr>
      <vt:lpstr>ChemSketch</vt:lpstr>
      <vt:lpstr>Lipidy - I</vt:lpstr>
      <vt:lpstr>Obsah:</vt:lpstr>
      <vt:lpstr>Charakteristika a význam lipidů</vt:lpstr>
      <vt:lpstr>Snímek 4</vt:lpstr>
      <vt:lpstr>Ukládání  tuku</vt:lpstr>
      <vt:lpstr>Snímek 6</vt:lpstr>
      <vt:lpstr>  Vyšší mastné kyseliny vázané v lipidech</vt:lpstr>
      <vt:lpstr>Nenasycené VMK</vt:lpstr>
      <vt:lpstr>Snímek 9</vt:lpstr>
      <vt:lpstr> Acylglyceroly</vt:lpstr>
      <vt:lpstr>Trimyristoylglycerol</vt:lpstr>
      <vt:lpstr> Jednoduché lipidy</vt:lpstr>
      <vt:lpstr>Snímek 13</vt:lpstr>
      <vt:lpstr> Ztužování tuků</vt:lpstr>
      <vt:lpstr> Vysýchavé oleje</vt:lpstr>
      <vt:lpstr>Zdroje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Lipidy</dc:title>
  <dc:creator>Jitky-PC</dc:creator>
  <cp:lastModifiedBy>Jitky-PC</cp:lastModifiedBy>
  <cp:revision>140</cp:revision>
  <dcterms:created xsi:type="dcterms:W3CDTF">2011-09-02T17:43:37Z</dcterms:created>
  <dcterms:modified xsi:type="dcterms:W3CDTF">2015-12-29T19:34:08Z</dcterms:modified>
</cp:coreProperties>
</file>