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ADDAB-50B5-4A3D-AABC-0B4A331439FC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8D64B-1FFA-4AF5-91C5-9869A711B2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err="1" smtClean="0"/>
              <a:t>Krebsův</a:t>
            </a:r>
            <a:r>
              <a:rPr lang="cs-CZ" dirty="0" smtClean="0"/>
              <a:t> cyklus – citrátový cyklus-cyklus </a:t>
            </a:r>
            <a:r>
              <a:rPr lang="cs-CZ" dirty="0" err="1" smtClean="0"/>
              <a:t>trikarboxylových</a:t>
            </a:r>
            <a:r>
              <a:rPr lang="cs-CZ" dirty="0" smtClean="0"/>
              <a:t> kyselin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Křižovatka aerobního metabolismu</a:t>
            </a:r>
            <a:br>
              <a:rPr lang="cs-CZ" dirty="0" smtClean="0"/>
            </a:br>
            <a:r>
              <a:rPr lang="cs-CZ" dirty="0" smtClean="0"/>
              <a:t>- cyklus kyseliny citronové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Křižovatka metabolismu tuků, sacharidů a bílkovin - </a:t>
            </a:r>
            <a:r>
              <a:rPr lang="cs-CZ" b="1" dirty="0" err="1" smtClean="0"/>
              <a:t>acetylCoA</a:t>
            </a:r>
            <a:endParaRPr lang="cs-CZ" b="1" dirty="0" smtClean="0"/>
          </a:p>
          <a:p>
            <a:r>
              <a:rPr lang="cs-CZ" dirty="0" smtClean="0"/>
              <a:t>Matrix mitochondrií</a:t>
            </a:r>
          </a:p>
          <a:p>
            <a:r>
              <a:rPr lang="cs-CZ" dirty="0" smtClean="0"/>
              <a:t> </a:t>
            </a:r>
            <a:r>
              <a:rPr lang="cs-CZ" sz="3300" dirty="0" smtClean="0">
                <a:solidFill>
                  <a:srgbClr val="FF0000"/>
                </a:solidFill>
              </a:rPr>
              <a:t>Získání energie ( s DŘ)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Je zdrojem řady látek využitelných pro obnovu buněčné hmoty.</a:t>
            </a:r>
          </a:p>
          <a:p>
            <a:r>
              <a:rPr lang="cs-CZ" dirty="0" smtClean="0"/>
              <a:t>Nutná zásoba </a:t>
            </a:r>
            <a:r>
              <a:rPr lang="cs-CZ" b="1" dirty="0" err="1" smtClean="0"/>
              <a:t>oxalacetátu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758006" cy="857256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Celková reakce cyklu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  <a:ln w="57150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Cyklus se skládá </a:t>
            </a:r>
            <a:r>
              <a:rPr lang="cs-CZ" sz="2000" b="1" dirty="0" smtClean="0"/>
              <a:t>z osmi dílčích reakcí</a:t>
            </a:r>
            <a:r>
              <a:rPr lang="cs-CZ" sz="2000" dirty="0" smtClean="0"/>
              <a:t>. Všechny meziprodukty jsou </a:t>
            </a:r>
          </a:p>
          <a:p>
            <a:pPr>
              <a:buNone/>
            </a:pPr>
            <a:r>
              <a:rPr lang="cs-CZ" sz="2000" dirty="0" smtClean="0"/>
              <a:t>       </a:t>
            </a:r>
            <a:r>
              <a:rPr lang="cs-CZ" sz="2000" dirty="0" err="1" smtClean="0"/>
              <a:t>di</a:t>
            </a:r>
            <a:r>
              <a:rPr lang="cs-CZ" sz="2000" dirty="0" smtClean="0"/>
              <a:t> – až tri- karboxylové kyseliny.</a:t>
            </a:r>
          </a:p>
          <a:p>
            <a:r>
              <a:rPr lang="cs-CZ" sz="2000" dirty="0" smtClean="0"/>
              <a:t>Sled začíná vstupní kondenzací a následnou izomerizací, dále zahrnuje čtyři dehydrogenace ( dvě jsou spojené se dvěma dekarboxylacemi),mezi ně je zařazena jedna substrátová  fosforylace - vznik GTP, jedna hydratace.</a:t>
            </a:r>
          </a:p>
          <a:p>
            <a:r>
              <a:rPr lang="cs-CZ" sz="2000" dirty="0" smtClean="0"/>
              <a:t>Cyklus je možno rozdělit </a:t>
            </a:r>
            <a:r>
              <a:rPr lang="cs-CZ" sz="2000" b="1" dirty="0" smtClean="0"/>
              <a:t>do čtyř etap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1. kondenzace C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a C</a:t>
            </a:r>
            <a:r>
              <a:rPr lang="cs-CZ" sz="2000" baseline="-25000" dirty="0" smtClean="0"/>
              <a:t>4</a:t>
            </a:r>
            <a:r>
              <a:rPr lang="cs-CZ" sz="2000" dirty="0" smtClean="0"/>
              <a:t> molekuly na C</a:t>
            </a:r>
            <a:r>
              <a:rPr lang="cs-CZ" sz="2000" baseline="-25000" dirty="0" smtClean="0"/>
              <a:t>6</a:t>
            </a:r>
            <a:r>
              <a:rPr lang="cs-CZ" sz="2000" dirty="0" smtClean="0"/>
              <a:t> molekulu a její </a:t>
            </a:r>
            <a:r>
              <a:rPr lang="cs-CZ" sz="2000" dirty="0" err="1" smtClean="0"/>
              <a:t>izomerce</a:t>
            </a:r>
            <a:endParaRPr lang="cs-CZ" sz="2000" dirty="0" smtClean="0"/>
          </a:p>
          <a:p>
            <a:r>
              <a:rPr lang="cs-CZ" sz="2000" dirty="0" smtClean="0"/>
              <a:t>2. Přeměna C</a:t>
            </a:r>
            <a:r>
              <a:rPr lang="cs-CZ" sz="2000" baseline="-25000" dirty="0" smtClean="0"/>
              <a:t>6</a:t>
            </a:r>
            <a:r>
              <a:rPr lang="cs-CZ" sz="2000" dirty="0" smtClean="0"/>
              <a:t> na C</a:t>
            </a:r>
            <a:r>
              <a:rPr lang="cs-CZ" sz="2000" baseline="-25000" dirty="0" smtClean="0"/>
              <a:t>5</a:t>
            </a:r>
            <a:r>
              <a:rPr lang="cs-CZ" sz="2000" dirty="0" smtClean="0"/>
              <a:t> molekulu za odštěpení CO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a 2 </a:t>
            </a:r>
            <a:r>
              <a:rPr lang="cs-CZ" sz="2000" dirty="0" smtClean="0">
                <a:latin typeface="Calibri"/>
              </a:rPr>
              <a:t>[H] </a:t>
            </a:r>
          </a:p>
          <a:p>
            <a:r>
              <a:rPr lang="cs-CZ" sz="2000" dirty="0" smtClean="0"/>
              <a:t>3. Přechod C</a:t>
            </a:r>
            <a:r>
              <a:rPr lang="cs-CZ" sz="2000" baseline="-25000" dirty="0" smtClean="0"/>
              <a:t>5</a:t>
            </a:r>
            <a:r>
              <a:rPr lang="cs-CZ" sz="2000" dirty="0" smtClean="0"/>
              <a:t> na C</a:t>
            </a:r>
            <a:r>
              <a:rPr lang="cs-CZ" sz="2000" baseline="-25000" dirty="0" smtClean="0"/>
              <a:t>4</a:t>
            </a:r>
            <a:r>
              <a:rPr lang="cs-CZ" sz="2000" dirty="0" smtClean="0"/>
              <a:t> molekulu</a:t>
            </a:r>
            <a:r>
              <a:rPr lang="cs-CZ" sz="2000" baseline="-25000" dirty="0" smtClean="0"/>
              <a:t> </a:t>
            </a:r>
            <a:r>
              <a:rPr lang="cs-CZ" sz="2000" dirty="0" smtClean="0"/>
              <a:t>za odštěpení CO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a 2 </a:t>
            </a:r>
            <a:r>
              <a:rPr lang="cs-CZ" sz="2000" dirty="0"/>
              <a:t>[H] </a:t>
            </a:r>
            <a:endParaRPr lang="cs-CZ" sz="2000" dirty="0" smtClean="0"/>
          </a:p>
          <a:p>
            <a:r>
              <a:rPr lang="cs-CZ" sz="2000" dirty="0" smtClean="0"/>
              <a:t>4. Reakce na úrovni C</a:t>
            </a:r>
            <a:r>
              <a:rPr lang="cs-CZ" sz="2000" baseline="-25000" dirty="0" smtClean="0"/>
              <a:t>4</a:t>
            </a:r>
            <a:r>
              <a:rPr lang="cs-CZ" sz="2000" dirty="0" smtClean="0"/>
              <a:t> dikarboxylových kyselin za odebrání dvakrát 2 [H] a zisku 1 GTP.</a:t>
            </a:r>
          </a:p>
          <a:p>
            <a:r>
              <a:rPr lang="cs-CZ" sz="2000" dirty="0" smtClean="0"/>
              <a:t>Reakce probíhají ve formě iontové: </a:t>
            </a:r>
            <a:r>
              <a:rPr lang="cs-CZ" sz="2000" dirty="0" err="1" smtClean="0"/>
              <a:t>oxalacetát</a:t>
            </a:r>
            <a:r>
              <a:rPr lang="cs-CZ" sz="2000" dirty="0" smtClean="0"/>
              <a:t>-citrát-</a:t>
            </a:r>
            <a:r>
              <a:rPr lang="cs-CZ" sz="2000" dirty="0" err="1" smtClean="0"/>
              <a:t>isocitrát</a:t>
            </a:r>
            <a:r>
              <a:rPr lang="cs-CZ" sz="2000" dirty="0" smtClean="0"/>
              <a:t>-</a:t>
            </a:r>
            <a:r>
              <a:rPr lang="cs-CZ" sz="2000" dirty="0" err="1" smtClean="0"/>
              <a:t>oxoglutarát</a:t>
            </a:r>
            <a:r>
              <a:rPr lang="cs-CZ" sz="2000" dirty="0" smtClean="0"/>
              <a:t>-</a:t>
            </a:r>
            <a:r>
              <a:rPr lang="cs-CZ" sz="2000" dirty="0" err="1" smtClean="0"/>
              <a:t>sukcinát</a:t>
            </a:r>
            <a:r>
              <a:rPr lang="cs-CZ" sz="2000" dirty="0" smtClean="0"/>
              <a:t>-</a:t>
            </a:r>
            <a:r>
              <a:rPr lang="cs-CZ" sz="2000" dirty="0" err="1" smtClean="0"/>
              <a:t>fumarát</a:t>
            </a:r>
            <a:r>
              <a:rPr lang="cs-CZ" sz="2000" dirty="0" smtClean="0"/>
              <a:t>-</a:t>
            </a:r>
            <a:r>
              <a:rPr lang="cs-CZ" sz="2000" dirty="0" err="1" smtClean="0"/>
              <a:t>malát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endParaRPr lang="cs-CZ" sz="2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4414" y="1285860"/>
          <a:ext cx="6135424" cy="642942"/>
        </p:xfrm>
        <a:graphic>
          <a:graphicData uri="http://schemas.openxmlformats.org/presentationml/2006/ole">
            <p:oleObj spid="_x0000_s1026" name="ChemSketch" r:id="rId3" imgW="3544920" imgH="3718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28596" y="142852"/>
            <a:ext cx="8229600" cy="1143000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Reakce </a:t>
            </a:r>
            <a:r>
              <a:rPr lang="cs-CZ" sz="3200" dirty="0" err="1" smtClean="0"/>
              <a:t>Krebsova</a:t>
            </a:r>
            <a:r>
              <a:rPr lang="cs-CZ" sz="3200" dirty="0" smtClean="0"/>
              <a:t> cyklu – </a:t>
            </a:r>
            <a:r>
              <a:rPr lang="cs-CZ" sz="3200" dirty="0" err="1" smtClean="0"/>
              <a:t>Krebs</a:t>
            </a:r>
            <a:r>
              <a:rPr lang="cs-CZ" sz="3200" dirty="0" smtClean="0"/>
              <a:t> – autor -1937</a:t>
            </a:r>
            <a:endParaRPr lang="cs-CZ" sz="32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85786" y="1428736"/>
          <a:ext cx="1560513" cy="338137"/>
        </p:xfrm>
        <a:graphic>
          <a:graphicData uri="http://schemas.openxmlformats.org/presentationml/2006/ole">
            <p:oleObj spid="_x0000_s2050" name="ChemSketch" r:id="rId3" imgW="1560600" imgH="338400" progId="ACD.ChemSketch.20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857488" y="1428736"/>
          <a:ext cx="1520825" cy="338137"/>
        </p:xfrm>
        <a:graphic>
          <a:graphicData uri="http://schemas.openxmlformats.org/presentationml/2006/ole">
            <p:oleObj spid="_x0000_s2051" name="ChemSketch" r:id="rId4" imgW="1521000" imgH="338400" progId="ACD.ChemSketch.20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14348" y="2143116"/>
          <a:ext cx="2587625" cy="338137"/>
        </p:xfrm>
        <a:graphic>
          <a:graphicData uri="http://schemas.openxmlformats.org/presentationml/2006/ole">
            <p:oleObj spid="_x0000_s2052" name="ChemSketch" r:id="rId5" imgW="2587680" imgH="338400" progId="ACD.ChemSketch.20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000496" y="2000240"/>
          <a:ext cx="1119187" cy="1003300"/>
        </p:xfrm>
        <a:graphic>
          <a:graphicData uri="http://schemas.openxmlformats.org/presentationml/2006/ole">
            <p:oleObj spid="_x0000_s2053" name="ChemSketch" r:id="rId6" imgW="1118520" imgH="1002960" progId="ACD.ChemSketch.20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6000760" y="2000240"/>
          <a:ext cx="1119187" cy="973137"/>
        </p:xfrm>
        <a:graphic>
          <a:graphicData uri="http://schemas.openxmlformats.org/presentationml/2006/ole">
            <p:oleObj spid="_x0000_s2054" name="ChemSketch" r:id="rId7" imgW="1118520" imgH="972360" progId="ACD.ChemSketch.20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71802" y="2928934"/>
          <a:ext cx="841375" cy="1282700"/>
        </p:xfrm>
        <a:graphic>
          <a:graphicData uri="http://schemas.openxmlformats.org/presentationml/2006/ole">
            <p:oleObj spid="_x0000_s2055" name="ChemSketch" r:id="rId8" imgW="841320" imgH="1283040" progId="ACD.ChemSketch.20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500694" y="3500438"/>
          <a:ext cx="1947863" cy="338137"/>
        </p:xfrm>
        <a:graphic>
          <a:graphicData uri="http://schemas.openxmlformats.org/presentationml/2006/ole">
            <p:oleObj spid="_x0000_s2056" name="ChemSketch" r:id="rId9" imgW="1947600" imgH="338400" progId="ACD.ChemSketch.20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3714744" y="4857760"/>
          <a:ext cx="1728787" cy="338137"/>
        </p:xfrm>
        <a:graphic>
          <a:graphicData uri="http://schemas.openxmlformats.org/presentationml/2006/ole">
            <p:oleObj spid="_x0000_s2057" name="ChemSketch" r:id="rId10" imgW="1728360" imgH="338400" progId="ACD.ChemSketch.20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6500826" y="4857760"/>
          <a:ext cx="1697037" cy="280987"/>
        </p:xfrm>
        <a:graphic>
          <a:graphicData uri="http://schemas.openxmlformats.org/presentationml/2006/ole">
            <p:oleObj spid="_x0000_s2058" name="ChemSketch" r:id="rId11" imgW="1697760" imgH="280440" progId="ACD.ChemSketch.20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357290" y="5786454"/>
          <a:ext cx="1673225" cy="542925"/>
        </p:xfrm>
        <a:graphic>
          <a:graphicData uri="http://schemas.openxmlformats.org/presentationml/2006/ole">
            <p:oleObj spid="_x0000_s2059" name="ChemSketch" r:id="rId12" imgW="1673280" imgH="542520" progId="ACD.ChemSketch.20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214810" y="5715016"/>
          <a:ext cx="1563687" cy="588963"/>
        </p:xfrm>
        <a:graphic>
          <a:graphicData uri="http://schemas.openxmlformats.org/presentationml/2006/ole">
            <p:oleObj spid="_x0000_s2060" name="ChemSketch" r:id="rId13" imgW="1563480" imgH="588240" progId="ACD.ChemSketch.20">
              <p:embed/>
            </p:oleObj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428596" y="142873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2357422" y="1571612"/>
            <a:ext cx="500066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3357554" y="2285992"/>
            <a:ext cx="571504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5286380" y="2428868"/>
            <a:ext cx="642942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928662" y="3143248"/>
          <a:ext cx="1119188" cy="973138"/>
        </p:xfrm>
        <a:graphic>
          <a:graphicData uri="http://schemas.openxmlformats.org/presentationml/2006/ole">
            <p:oleObj spid="_x0000_s2061" name="ChemSketch" r:id="rId14" imgW="1118520" imgH="972360" progId="ACD.ChemSketch.20">
              <p:embed/>
            </p:oleObj>
          </a:graphicData>
        </a:graphic>
      </p:graphicFrame>
      <p:cxnSp>
        <p:nvCxnSpPr>
          <p:cNvPr id="25" name="Přímá spojovací šipka 24"/>
          <p:cNvCxnSpPr/>
          <p:nvPr/>
        </p:nvCxnSpPr>
        <p:spPr>
          <a:xfrm>
            <a:off x="2285984" y="3643314"/>
            <a:ext cx="571504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500034" y="328612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000100" y="4857760"/>
          <a:ext cx="1947862" cy="338137"/>
        </p:xfrm>
        <a:graphic>
          <a:graphicData uri="http://schemas.openxmlformats.org/presentationml/2006/ole">
            <p:oleObj spid="_x0000_s2062" name="ChemSketch" r:id="rId15" imgW="1947600" imgH="338400" progId="ACD.ChemSketch.20">
              <p:embed/>
            </p:oleObj>
          </a:graphicData>
        </a:graphic>
      </p:graphicFrame>
      <p:cxnSp>
        <p:nvCxnSpPr>
          <p:cNvPr id="29" name="Přímá spojovací šipka 28"/>
          <p:cNvCxnSpPr/>
          <p:nvPr/>
        </p:nvCxnSpPr>
        <p:spPr>
          <a:xfrm>
            <a:off x="4143372" y="3714752"/>
            <a:ext cx="857256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429124" y="335756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28596" y="485776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000232" y="3714752"/>
            <a:ext cx="1030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-CO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,-2</a:t>
            </a:r>
            <a:r>
              <a:rPr lang="cs-CZ" sz="1600" dirty="0" smtClean="0">
                <a:latin typeface="Calibri"/>
              </a:rPr>
              <a:t>[H]</a:t>
            </a:r>
            <a:endParaRPr lang="cs-CZ" sz="16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143372" y="3857628"/>
            <a:ext cx="1030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-CO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,-2</a:t>
            </a:r>
            <a:r>
              <a:rPr lang="cs-CZ" sz="1600" dirty="0" smtClean="0">
                <a:latin typeface="Calibri"/>
              </a:rPr>
              <a:t>[H]</a:t>
            </a:r>
            <a:endParaRPr lang="cs-CZ" sz="16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286248" y="4214818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+</a:t>
            </a:r>
            <a:r>
              <a:rPr lang="cs-CZ" sz="1600" dirty="0" err="1" smtClean="0"/>
              <a:t>HSCoA</a:t>
            </a:r>
            <a:endParaRPr lang="cs-CZ" sz="16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571736" y="5214950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-</a:t>
            </a:r>
            <a:r>
              <a:rPr lang="cs-CZ" sz="1600" dirty="0" err="1" smtClean="0"/>
              <a:t>HSCoA</a:t>
            </a:r>
            <a:r>
              <a:rPr lang="cs-CZ" sz="1600" dirty="0" smtClean="0"/>
              <a:t>, + H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O</a:t>
            </a:r>
            <a:endParaRPr lang="cs-CZ" sz="1600" baseline="-25000" dirty="0"/>
          </a:p>
        </p:txBody>
      </p:sp>
      <p:cxnSp>
        <p:nvCxnSpPr>
          <p:cNvPr id="37" name="Přímá spojovací šipka 36"/>
          <p:cNvCxnSpPr/>
          <p:nvPr/>
        </p:nvCxnSpPr>
        <p:spPr>
          <a:xfrm>
            <a:off x="3143240" y="5072074"/>
            <a:ext cx="500066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5572132" y="5072074"/>
            <a:ext cx="78581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715008" y="5143512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-2[H</a:t>
            </a:r>
            <a:r>
              <a:rPr lang="cs-CZ" dirty="0"/>
              <a:t>]</a:t>
            </a:r>
          </a:p>
        </p:txBody>
      </p:sp>
      <p:cxnSp>
        <p:nvCxnSpPr>
          <p:cNvPr id="42" name="Přímá spojovací šipka 41"/>
          <p:cNvCxnSpPr/>
          <p:nvPr/>
        </p:nvCxnSpPr>
        <p:spPr>
          <a:xfrm>
            <a:off x="8286776" y="5072074"/>
            <a:ext cx="42862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/>
          <p:nvPr/>
        </p:nvCxnSpPr>
        <p:spPr>
          <a:xfrm>
            <a:off x="785786" y="5929330"/>
            <a:ext cx="500066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714348" y="6000768"/>
            <a:ext cx="6671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+ H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O</a:t>
            </a:r>
            <a:endParaRPr lang="cs-CZ" sz="1600" baseline="-25000" dirty="0"/>
          </a:p>
        </p:txBody>
      </p:sp>
      <p:cxnSp>
        <p:nvCxnSpPr>
          <p:cNvPr id="47" name="Přímá spojovací šipka 46"/>
          <p:cNvCxnSpPr/>
          <p:nvPr/>
        </p:nvCxnSpPr>
        <p:spPr>
          <a:xfrm>
            <a:off x="3286116" y="5929330"/>
            <a:ext cx="78581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3357554" y="6000768"/>
            <a:ext cx="6046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-2[H</a:t>
            </a:r>
            <a:r>
              <a:rPr lang="cs-CZ" sz="1600" dirty="0"/>
              <a:t>]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1928794" y="2500306"/>
            <a:ext cx="1220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</a:t>
            </a:r>
            <a:r>
              <a:rPr lang="cs-CZ" sz="1600" dirty="0" err="1" smtClean="0"/>
              <a:t>oxaloctová</a:t>
            </a:r>
            <a:endParaRPr lang="cs-CZ" sz="16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000496" y="3000372"/>
            <a:ext cx="1111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k.citronová</a:t>
            </a:r>
            <a:endParaRPr lang="cs-CZ" sz="16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5857884" y="3000372"/>
            <a:ext cx="1347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</a:t>
            </a:r>
            <a:r>
              <a:rPr lang="cs-CZ" sz="1600" dirty="0" err="1" smtClean="0"/>
              <a:t>isocitronová</a:t>
            </a:r>
            <a:endParaRPr lang="cs-CZ" sz="16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2500298" y="4214818"/>
            <a:ext cx="1696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k.2-</a:t>
            </a:r>
            <a:r>
              <a:rPr lang="cs-CZ" sz="1600" dirty="0" err="1" smtClean="0"/>
              <a:t>oxo</a:t>
            </a:r>
            <a:r>
              <a:rPr lang="cs-CZ" sz="1600" dirty="0" smtClean="0"/>
              <a:t>-</a:t>
            </a:r>
            <a:r>
              <a:rPr lang="cs-CZ" sz="1600" dirty="0" err="1" smtClean="0"/>
              <a:t>glutarová</a:t>
            </a:r>
            <a:endParaRPr lang="cs-CZ" sz="16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4143372" y="5143512"/>
            <a:ext cx="1110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k.jantarová</a:t>
            </a:r>
            <a:endParaRPr lang="cs-CZ" sz="16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5929322" y="3929066"/>
            <a:ext cx="1173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sukcinylCoA</a:t>
            </a:r>
            <a:endParaRPr lang="cs-CZ" sz="1600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6858016" y="5214950"/>
            <a:ext cx="1120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</a:t>
            </a:r>
            <a:r>
              <a:rPr lang="cs-CZ" sz="1600" dirty="0" err="1" smtClean="0"/>
              <a:t>fumarová</a:t>
            </a:r>
            <a:endParaRPr lang="cs-CZ" sz="1600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1643042" y="6286520"/>
            <a:ext cx="1024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k.jablečná</a:t>
            </a:r>
            <a:endParaRPr lang="cs-CZ" sz="1600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72000" y="6215082"/>
            <a:ext cx="1220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</a:t>
            </a:r>
            <a:r>
              <a:rPr lang="cs-CZ" sz="1600" dirty="0" err="1" smtClean="0"/>
              <a:t>oxaloctová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30" grpId="0"/>
      <p:bldP spid="31" grpId="0"/>
      <p:bldP spid="32" grpId="0"/>
      <p:bldP spid="33" grpId="0"/>
      <p:bldP spid="34" grpId="0"/>
      <p:bldP spid="35" grpId="0"/>
      <p:bldP spid="40" grpId="0"/>
      <p:bldP spid="45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85918" y="1214422"/>
          <a:ext cx="1563687" cy="588963"/>
        </p:xfrm>
        <a:graphic>
          <a:graphicData uri="http://schemas.openxmlformats.org/presentationml/2006/ole">
            <p:oleObj spid="_x0000_s3074" name="ChemSketch" r:id="rId3" imgW="1563480" imgH="588240" progId="ACD.ChemSketch.20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357818" y="1214422"/>
          <a:ext cx="1119187" cy="1003300"/>
        </p:xfrm>
        <a:graphic>
          <a:graphicData uri="http://schemas.openxmlformats.org/presentationml/2006/ole">
            <p:oleObj spid="_x0000_s3076" name="ChemSketch" r:id="rId4" imgW="1118520" imgH="1002960" progId="ACD.ChemSketch.20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858016" y="2714620"/>
          <a:ext cx="1119187" cy="973137"/>
        </p:xfrm>
        <a:graphic>
          <a:graphicData uri="http://schemas.openxmlformats.org/presentationml/2006/ole">
            <p:oleObj spid="_x0000_s3077" name="ChemSketch" r:id="rId5" imgW="1118520" imgH="972360" progId="ACD.ChemSketch.20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6286512" y="4572008"/>
          <a:ext cx="841375" cy="1282700"/>
        </p:xfrm>
        <a:graphic>
          <a:graphicData uri="http://schemas.openxmlformats.org/presentationml/2006/ole">
            <p:oleObj spid="_x0000_s3078" name="ChemSketch" r:id="rId6" imgW="841320" imgH="1283040" progId="ACD.ChemSketch.20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571868" y="6000768"/>
          <a:ext cx="1947863" cy="338137"/>
        </p:xfrm>
        <a:graphic>
          <a:graphicData uri="http://schemas.openxmlformats.org/presentationml/2006/ole">
            <p:oleObj spid="_x0000_s3079" name="ChemSketch" r:id="rId7" imgW="1947600" imgH="338400" progId="ACD.ChemSketch.20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1214414" y="5214950"/>
          <a:ext cx="1728787" cy="338137"/>
        </p:xfrm>
        <a:graphic>
          <a:graphicData uri="http://schemas.openxmlformats.org/presentationml/2006/ole">
            <p:oleObj spid="_x0000_s3080" name="ChemSketch" r:id="rId8" imgW="1728360" imgH="338400" progId="ACD.ChemSketch.20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857224" y="4071942"/>
          <a:ext cx="1697037" cy="280987"/>
        </p:xfrm>
        <a:graphic>
          <a:graphicData uri="http://schemas.openxmlformats.org/presentationml/2006/ole">
            <p:oleObj spid="_x0000_s3081" name="ChemSketch" r:id="rId9" imgW="1697760" imgH="280440" progId="ACD.ChemSketch.20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42910" y="2571744"/>
          <a:ext cx="1673225" cy="542925"/>
        </p:xfrm>
        <a:graphic>
          <a:graphicData uri="http://schemas.openxmlformats.org/presentationml/2006/ole">
            <p:oleObj spid="_x0000_s3082" name="ChemSketch" r:id="rId10" imgW="1673280" imgH="542520" progId="ACD.ChemSketch.20">
              <p:embed/>
            </p:oleObj>
          </a:graphicData>
        </a:graphic>
      </p:graphicFrame>
      <p:sp>
        <p:nvSpPr>
          <p:cNvPr id="12" name="Zahnutá šipka doleva 11"/>
          <p:cNvSpPr/>
          <p:nvPr/>
        </p:nvSpPr>
        <p:spPr>
          <a:xfrm rot="16200000">
            <a:off x="4210048" y="219052"/>
            <a:ext cx="500066" cy="177642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eva 12"/>
          <p:cNvSpPr/>
          <p:nvPr/>
        </p:nvSpPr>
        <p:spPr>
          <a:xfrm rot="19692095">
            <a:off x="6902550" y="1703337"/>
            <a:ext cx="258497" cy="10560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hnutá šipka doleva 13"/>
          <p:cNvSpPr/>
          <p:nvPr/>
        </p:nvSpPr>
        <p:spPr>
          <a:xfrm rot="3061867">
            <a:off x="5786436" y="5627965"/>
            <a:ext cx="402342" cy="9270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hnutá šipka doleva 14"/>
          <p:cNvSpPr/>
          <p:nvPr/>
        </p:nvSpPr>
        <p:spPr>
          <a:xfrm rot="7137920">
            <a:off x="2796463" y="5547341"/>
            <a:ext cx="319200" cy="1191773"/>
          </a:xfrm>
          <a:prstGeom prst="curvedLeftArrow">
            <a:avLst>
              <a:gd name="adj1" fmla="val 25000"/>
              <a:gd name="adj2" fmla="val 5898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doleva 15"/>
          <p:cNvSpPr/>
          <p:nvPr/>
        </p:nvSpPr>
        <p:spPr>
          <a:xfrm rot="9057303">
            <a:off x="1738008" y="4297677"/>
            <a:ext cx="322484" cy="1063328"/>
          </a:xfrm>
          <a:prstGeom prst="curvedLeftArrow">
            <a:avLst>
              <a:gd name="adj1" fmla="val 25000"/>
              <a:gd name="adj2" fmla="val 5898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Zahnutá šipka doleva 16"/>
          <p:cNvSpPr/>
          <p:nvPr/>
        </p:nvSpPr>
        <p:spPr>
          <a:xfrm rot="9057303">
            <a:off x="1452256" y="3154668"/>
            <a:ext cx="322484" cy="1063328"/>
          </a:xfrm>
          <a:prstGeom prst="curvedLeftArrow">
            <a:avLst>
              <a:gd name="adj1" fmla="val 25000"/>
              <a:gd name="adj2" fmla="val 5898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Zahnutá šipka doleva 17"/>
          <p:cNvSpPr/>
          <p:nvPr/>
        </p:nvSpPr>
        <p:spPr>
          <a:xfrm rot="13497289">
            <a:off x="1899856" y="1387861"/>
            <a:ext cx="324249" cy="1063328"/>
          </a:xfrm>
          <a:prstGeom prst="curvedLeftArrow">
            <a:avLst>
              <a:gd name="adj1" fmla="val 25000"/>
              <a:gd name="adj2" fmla="val 5898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Zahnutá šipka doleva 18"/>
          <p:cNvSpPr/>
          <p:nvPr/>
        </p:nvSpPr>
        <p:spPr>
          <a:xfrm rot="1611426">
            <a:off x="6795373" y="3722490"/>
            <a:ext cx="286408" cy="10560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1" name="Přímá spojovací šipka 20"/>
          <p:cNvCxnSpPr/>
          <p:nvPr/>
        </p:nvCxnSpPr>
        <p:spPr>
          <a:xfrm rot="16200000" flipH="1">
            <a:off x="3893339" y="964389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071934" y="1571612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HSCoA</a:t>
            </a:r>
            <a:endParaRPr lang="cs-CZ" sz="1600" dirty="0"/>
          </a:p>
        </p:txBody>
      </p:sp>
      <p:cxnSp>
        <p:nvCxnSpPr>
          <p:cNvPr id="24" name="Přímá spojovací šipka 23"/>
          <p:cNvCxnSpPr/>
          <p:nvPr/>
        </p:nvCxnSpPr>
        <p:spPr>
          <a:xfrm rot="16200000" flipV="1">
            <a:off x="6679421" y="1750207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428860" y="1857364"/>
            <a:ext cx="1220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</a:t>
            </a:r>
            <a:r>
              <a:rPr lang="cs-CZ" sz="1600" dirty="0" err="1" smtClean="0"/>
              <a:t>oxaloctová</a:t>
            </a:r>
            <a:endParaRPr lang="cs-CZ" sz="16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286380" y="2214554"/>
            <a:ext cx="1226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k.citronová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358082" y="3857628"/>
            <a:ext cx="1347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</a:t>
            </a:r>
            <a:r>
              <a:rPr lang="cs-CZ" sz="1600" dirty="0" err="1" smtClean="0"/>
              <a:t>isocitronová</a:t>
            </a:r>
            <a:endParaRPr lang="cs-CZ" sz="16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858016" y="5286388"/>
            <a:ext cx="16641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 2- </a:t>
            </a:r>
            <a:r>
              <a:rPr lang="cs-CZ" sz="1600" dirty="0" err="1" smtClean="0"/>
              <a:t>oxoglutarová</a:t>
            </a:r>
            <a:endParaRPr lang="cs-CZ" sz="16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071934" y="6286520"/>
            <a:ext cx="1173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sukcinylCoA</a:t>
            </a:r>
            <a:endParaRPr lang="cs-CZ" sz="16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285852" y="5500702"/>
            <a:ext cx="1110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k.jantarová</a:t>
            </a:r>
            <a:endParaRPr lang="cs-CZ" sz="16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00034" y="4500570"/>
            <a:ext cx="1120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</a:t>
            </a:r>
            <a:r>
              <a:rPr lang="cs-CZ" sz="1600" dirty="0" err="1" smtClean="0"/>
              <a:t>fumarová</a:t>
            </a:r>
            <a:endParaRPr lang="cs-CZ" sz="16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214282" y="3143248"/>
            <a:ext cx="1024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k.jablečná</a:t>
            </a:r>
            <a:endParaRPr lang="cs-CZ" sz="16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000496" y="3571876"/>
            <a:ext cx="630301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8</a:t>
            </a:r>
            <a:r>
              <a:rPr lang="cs-CZ" sz="2000" b="1" dirty="0" smtClean="0">
                <a:solidFill>
                  <a:srgbClr val="FF0000"/>
                </a:solidFill>
                <a:latin typeface="Calibri"/>
              </a:rPr>
              <a:t>[H</a:t>
            </a:r>
            <a:r>
              <a:rPr lang="cs-CZ" dirty="0" smtClean="0">
                <a:solidFill>
                  <a:srgbClr val="FF0000"/>
                </a:solidFill>
                <a:latin typeface="Calibri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35" name="Přímá spojovací šipka 34"/>
          <p:cNvCxnSpPr/>
          <p:nvPr/>
        </p:nvCxnSpPr>
        <p:spPr>
          <a:xfrm>
            <a:off x="7000892" y="4429132"/>
            <a:ext cx="500066" cy="357190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7500958" y="4786322"/>
            <a:ext cx="714380" cy="338554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B050"/>
                </a:solidFill>
              </a:rPr>
              <a:t>CO</a:t>
            </a:r>
            <a:r>
              <a:rPr lang="cs-CZ" sz="1600" b="1" baseline="-25000" dirty="0" smtClean="0">
                <a:solidFill>
                  <a:srgbClr val="00B050"/>
                </a:solidFill>
              </a:rPr>
              <a:t>2</a:t>
            </a:r>
            <a:endParaRPr lang="cs-CZ" sz="1600" b="1" dirty="0">
              <a:solidFill>
                <a:srgbClr val="00B050"/>
              </a:solidFill>
            </a:endParaRPr>
          </a:p>
        </p:txBody>
      </p:sp>
      <p:cxnSp>
        <p:nvCxnSpPr>
          <p:cNvPr id="38" name="Přímá spojovací šipka 37"/>
          <p:cNvCxnSpPr/>
          <p:nvPr/>
        </p:nvCxnSpPr>
        <p:spPr>
          <a:xfrm rot="10800000">
            <a:off x="6500826" y="4071942"/>
            <a:ext cx="1143008" cy="35719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7572396" y="435769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NAD</a:t>
            </a:r>
            <a:r>
              <a:rPr lang="cs-CZ" baseline="30000" dirty="0" smtClean="0"/>
              <a:t>+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500694" y="3857628"/>
            <a:ext cx="1214446" cy="369332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NADH+H</a:t>
            </a:r>
            <a:r>
              <a:rPr lang="cs-CZ" b="1" baseline="30000" dirty="0" smtClean="0">
                <a:solidFill>
                  <a:srgbClr val="7030A0"/>
                </a:solidFill>
              </a:rPr>
              <a:t>+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643438" y="5429264"/>
            <a:ext cx="1106393" cy="369332"/>
          </a:xfrm>
          <a:prstGeom prst="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NADH+H</a:t>
            </a:r>
            <a:r>
              <a:rPr lang="cs-CZ" b="1" baseline="30000" dirty="0" smtClean="0">
                <a:solidFill>
                  <a:srgbClr val="7030A0"/>
                </a:solidFill>
              </a:rPr>
              <a:t>+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6572264" y="6072206"/>
            <a:ext cx="686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NAD</a:t>
            </a:r>
            <a:r>
              <a:rPr lang="cs-CZ" baseline="30000" dirty="0" smtClean="0"/>
              <a:t>+</a:t>
            </a:r>
            <a:endParaRPr lang="cs-CZ" dirty="0"/>
          </a:p>
        </p:txBody>
      </p:sp>
      <p:cxnSp>
        <p:nvCxnSpPr>
          <p:cNvPr id="47" name="Přímá spojovací šipka 46"/>
          <p:cNvCxnSpPr>
            <a:stCxn id="45" idx="1"/>
          </p:cNvCxnSpPr>
          <p:nvPr/>
        </p:nvCxnSpPr>
        <p:spPr>
          <a:xfrm rot="10800000">
            <a:off x="5572132" y="5715016"/>
            <a:ext cx="1000132" cy="54185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6286512" y="6357958"/>
            <a:ext cx="536878" cy="369332"/>
          </a:xfrm>
          <a:prstGeom prst="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CO</a:t>
            </a:r>
            <a:r>
              <a:rPr lang="cs-CZ" b="1" baseline="-25000" dirty="0" smtClean="0">
                <a:solidFill>
                  <a:srgbClr val="00B050"/>
                </a:solidFill>
              </a:rPr>
              <a:t>2</a:t>
            </a:r>
            <a:endParaRPr lang="cs-CZ" b="1" dirty="0">
              <a:solidFill>
                <a:srgbClr val="00B050"/>
              </a:solidFill>
            </a:endParaRPr>
          </a:p>
        </p:txBody>
      </p:sp>
      <p:cxnSp>
        <p:nvCxnSpPr>
          <p:cNvPr id="50" name="Přímá spojovací šipka 49"/>
          <p:cNvCxnSpPr>
            <a:endCxn id="48" idx="1"/>
          </p:cNvCxnSpPr>
          <p:nvPr/>
        </p:nvCxnSpPr>
        <p:spPr>
          <a:xfrm>
            <a:off x="6072198" y="6429396"/>
            <a:ext cx="214314" cy="11322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bdélník 50"/>
          <p:cNvSpPr/>
          <p:nvPr/>
        </p:nvSpPr>
        <p:spPr>
          <a:xfrm>
            <a:off x="2643174" y="2357430"/>
            <a:ext cx="1106393" cy="369332"/>
          </a:xfrm>
          <a:prstGeom prst="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NADH+H</a:t>
            </a:r>
            <a:r>
              <a:rPr lang="cs-CZ" b="1" baseline="30000" dirty="0" smtClean="0">
                <a:solidFill>
                  <a:srgbClr val="7030A0"/>
                </a:solidFill>
              </a:rPr>
              <a:t>+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857224" y="1500174"/>
            <a:ext cx="686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NAD</a:t>
            </a:r>
            <a:r>
              <a:rPr lang="cs-CZ" baseline="30000" dirty="0" smtClean="0"/>
              <a:t>+</a:t>
            </a:r>
            <a:endParaRPr lang="cs-CZ" dirty="0"/>
          </a:p>
        </p:txBody>
      </p:sp>
      <p:cxnSp>
        <p:nvCxnSpPr>
          <p:cNvPr id="54" name="Přímá spojovací šipka 53"/>
          <p:cNvCxnSpPr>
            <a:endCxn id="51" idx="1"/>
          </p:cNvCxnSpPr>
          <p:nvPr/>
        </p:nvCxnSpPr>
        <p:spPr>
          <a:xfrm>
            <a:off x="1428728" y="1857364"/>
            <a:ext cx="1214446" cy="68473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1500166" y="6215082"/>
            <a:ext cx="559769" cy="36933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H</a:t>
            </a:r>
            <a:r>
              <a:rPr lang="cs-CZ" b="1" baseline="-25000" dirty="0" smtClean="0">
                <a:solidFill>
                  <a:srgbClr val="00B0F0"/>
                </a:solidFill>
              </a:rPr>
              <a:t>2</a:t>
            </a:r>
            <a:r>
              <a:rPr lang="cs-CZ" b="1" dirty="0" smtClean="0">
                <a:solidFill>
                  <a:srgbClr val="00B0F0"/>
                </a:solidFill>
              </a:rPr>
              <a:t>O</a:t>
            </a:r>
            <a:endParaRPr lang="cs-CZ" b="1" dirty="0">
              <a:solidFill>
                <a:srgbClr val="00B0F0"/>
              </a:solidFill>
            </a:endParaRPr>
          </a:p>
        </p:txBody>
      </p:sp>
      <p:cxnSp>
        <p:nvCxnSpPr>
          <p:cNvPr id="57" name="Přímá spojovací šipka 56"/>
          <p:cNvCxnSpPr/>
          <p:nvPr/>
        </p:nvCxnSpPr>
        <p:spPr>
          <a:xfrm rot="5400000" flipH="1" flipV="1">
            <a:off x="2071670" y="607220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2428860" y="64886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GDP+P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2928926" y="5429264"/>
            <a:ext cx="1053943" cy="369332"/>
          </a:xfrm>
          <a:prstGeom prst="rect">
            <a:avLst/>
          </a:prstGeom>
          <a:noFill/>
          <a:ln w="38100">
            <a:solidFill>
              <a:srgbClr val="FF99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9900"/>
                </a:solidFill>
              </a:rPr>
              <a:t>GTP</a:t>
            </a:r>
            <a:r>
              <a:rPr lang="cs-CZ" dirty="0" smtClean="0"/>
              <a:t>+</a:t>
            </a:r>
            <a:r>
              <a:rPr lang="cs-CZ" dirty="0" err="1" smtClean="0"/>
              <a:t>CoA</a:t>
            </a:r>
            <a:endParaRPr lang="cs-CZ" dirty="0"/>
          </a:p>
        </p:txBody>
      </p:sp>
      <p:cxnSp>
        <p:nvCxnSpPr>
          <p:cNvPr id="61" name="Přímá spojovací šipka 60"/>
          <p:cNvCxnSpPr>
            <a:stCxn id="58" idx="0"/>
          </p:cNvCxnSpPr>
          <p:nvPr/>
        </p:nvCxnSpPr>
        <p:spPr>
          <a:xfrm rot="5400000" flipH="1" flipV="1">
            <a:off x="2641410" y="5986838"/>
            <a:ext cx="702214" cy="301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571472" y="5072074"/>
            <a:ext cx="553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FAD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2143108" y="4500570"/>
            <a:ext cx="787139" cy="369332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FADH</a:t>
            </a:r>
            <a:r>
              <a:rPr lang="cs-CZ" b="1" baseline="-25000" dirty="0" smtClean="0">
                <a:solidFill>
                  <a:srgbClr val="7030A0"/>
                </a:solidFill>
              </a:rPr>
              <a:t>2</a:t>
            </a:r>
            <a:endParaRPr lang="cs-CZ" b="1" dirty="0">
              <a:solidFill>
                <a:srgbClr val="7030A0"/>
              </a:solidFill>
            </a:endParaRPr>
          </a:p>
        </p:txBody>
      </p:sp>
      <p:cxnSp>
        <p:nvCxnSpPr>
          <p:cNvPr id="65" name="Přímá spojovací šipka 64"/>
          <p:cNvCxnSpPr/>
          <p:nvPr/>
        </p:nvCxnSpPr>
        <p:spPr>
          <a:xfrm flipV="1">
            <a:off x="1214414" y="4857760"/>
            <a:ext cx="1000132" cy="28575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/>
          <p:nvPr/>
        </p:nvCxnSpPr>
        <p:spPr>
          <a:xfrm>
            <a:off x="3143240" y="2857496"/>
            <a:ext cx="92869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>
            <a:endCxn id="33" idx="3"/>
          </p:cNvCxnSpPr>
          <p:nvPr/>
        </p:nvCxnSpPr>
        <p:spPr>
          <a:xfrm rot="10800000">
            <a:off x="4630798" y="3771932"/>
            <a:ext cx="798459" cy="300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šipka 70"/>
          <p:cNvCxnSpPr/>
          <p:nvPr/>
        </p:nvCxnSpPr>
        <p:spPr>
          <a:xfrm rot="16200000" flipV="1">
            <a:off x="4071934" y="4429132"/>
            <a:ext cx="135732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šipka 72"/>
          <p:cNvCxnSpPr/>
          <p:nvPr/>
        </p:nvCxnSpPr>
        <p:spPr>
          <a:xfrm flipV="1">
            <a:off x="2857488" y="4000504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285720" y="3643314"/>
            <a:ext cx="559769" cy="36933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H</a:t>
            </a:r>
            <a:r>
              <a:rPr lang="cs-CZ" b="1" baseline="-25000" dirty="0" smtClean="0">
                <a:solidFill>
                  <a:srgbClr val="00B0F0"/>
                </a:solidFill>
              </a:rPr>
              <a:t>2</a:t>
            </a:r>
            <a:r>
              <a:rPr lang="cs-CZ" b="1" dirty="0" smtClean="0">
                <a:solidFill>
                  <a:srgbClr val="00B0F0"/>
                </a:solidFill>
              </a:rPr>
              <a:t>O</a:t>
            </a:r>
            <a:endParaRPr lang="cs-CZ" b="1" dirty="0">
              <a:solidFill>
                <a:srgbClr val="00B0F0"/>
              </a:solidFill>
            </a:endParaRPr>
          </a:p>
        </p:txBody>
      </p:sp>
      <p:cxnSp>
        <p:nvCxnSpPr>
          <p:cNvPr id="77" name="Přímá spojovací šipka 76"/>
          <p:cNvCxnSpPr/>
          <p:nvPr/>
        </p:nvCxnSpPr>
        <p:spPr>
          <a:xfrm flipV="1">
            <a:off x="928662" y="3571876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3714744" y="285728"/>
            <a:ext cx="1412118" cy="36933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CH</a:t>
            </a:r>
            <a:r>
              <a:rPr lang="cs-CZ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CO-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SCoA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5429256" y="428604"/>
            <a:ext cx="601447" cy="40011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B0F0"/>
                </a:solidFill>
              </a:rPr>
              <a:t>H</a:t>
            </a:r>
            <a:r>
              <a:rPr lang="cs-CZ" sz="2000" b="1" baseline="-25000" dirty="0" smtClean="0">
                <a:solidFill>
                  <a:srgbClr val="00B0F0"/>
                </a:solidFill>
              </a:rPr>
              <a:t>2</a:t>
            </a:r>
            <a:r>
              <a:rPr lang="cs-CZ" sz="2000" b="1" dirty="0" smtClean="0">
                <a:solidFill>
                  <a:srgbClr val="00B0F0"/>
                </a:solidFill>
              </a:rPr>
              <a:t>O</a:t>
            </a:r>
            <a:endParaRPr lang="cs-CZ" sz="2000" b="1" dirty="0">
              <a:solidFill>
                <a:srgbClr val="00B0F0"/>
              </a:solidFill>
            </a:endParaRPr>
          </a:p>
        </p:txBody>
      </p:sp>
      <p:cxnSp>
        <p:nvCxnSpPr>
          <p:cNvPr id="81" name="Přímá spojovací šipka 80"/>
          <p:cNvCxnSpPr/>
          <p:nvPr/>
        </p:nvCxnSpPr>
        <p:spPr>
          <a:xfrm rot="5400000">
            <a:off x="5179223" y="821513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5429288" cy="106047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Energetický zisk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 3 molekuly </a:t>
            </a:r>
            <a:r>
              <a:rPr lang="cs-CZ" b="1" dirty="0" smtClean="0">
                <a:solidFill>
                  <a:srgbClr val="7030A0"/>
                </a:solidFill>
              </a:rPr>
              <a:t>NADH+H</a:t>
            </a:r>
            <a:r>
              <a:rPr lang="cs-CZ" b="1" baseline="30000" dirty="0" smtClean="0">
                <a:solidFill>
                  <a:srgbClr val="7030A0"/>
                </a:solidFill>
              </a:rPr>
              <a:t>+</a:t>
            </a:r>
            <a:endParaRPr lang="cs-CZ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dirty="0" smtClean="0"/>
              <a:t>                                  3</a:t>
            </a:r>
            <a:r>
              <a:rPr lang="cs-CZ" dirty="0" smtClean="0">
                <a:latin typeface="Calibri"/>
              </a:rPr>
              <a:t>.3 = 9 molekul ATP</a:t>
            </a:r>
          </a:p>
          <a:p>
            <a:r>
              <a:rPr lang="cs-CZ" dirty="0" smtClean="0">
                <a:latin typeface="Calibri"/>
              </a:rPr>
              <a:t> </a:t>
            </a:r>
            <a:r>
              <a:rPr lang="cs-CZ" b="1" dirty="0" smtClean="0">
                <a:solidFill>
                  <a:srgbClr val="7030A0"/>
                </a:solidFill>
              </a:rPr>
              <a:t>FADH</a:t>
            </a:r>
            <a:r>
              <a:rPr lang="cs-CZ" b="1" baseline="-25000" dirty="0" smtClean="0">
                <a:solidFill>
                  <a:srgbClr val="7030A0"/>
                </a:solidFill>
              </a:rPr>
              <a:t>2</a:t>
            </a:r>
            <a:endParaRPr lang="cs-CZ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dirty="0" smtClean="0">
                <a:latin typeface="Calibri"/>
              </a:rPr>
              <a:t>                                   1.2 = 2 molekuly ATP</a:t>
            </a:r>
          </a:p>
          <a:p>
            <a:r>
              <a:rPr lang="cs-CZ" dirty="0" smtClean="0">
                <a:latin typeface="Calibri"/>
              </a:rPr>
              <a:t>Vznik GTP odpovídá                  1 molekule ATP</a:t>
            </a:r>
          </a:p>
          <a:p>
            <a:r>
              <a:rPr lang="cs-CZ" b="1" dirty="0" smtClean="0"/>
              <a:t>Celkem                                       </a:t>
            </a:r>
            <a:r>
              <a:rPr lang="cs-CZ" b="1" dirty="0" smtClean="0">
                <a:solidFill>
                  <a:srgbClr val="FF0000"/>
                </a:solidFill>
              </a:rPr>
              <a:t>12 molekul ATP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2471726" cy="989034"/>
          </a:xfrm>
          <a:ln w="5715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6"/>
          </a:xfrm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1400" dirty="0" err="1" smtClean="0"/>
              <a:t>Čársky</a:t>
            </a:r>
            <a:r>
              <a:rPr lang="cs-CZ" sz="1400" dirty="0" smtClean="0"/>
              <a:t>, J a kol. </a:t>
            </a:r>
            <a:r>
              <a:rPr lang="cs-CZ" sz="1400" i="1" dirty="0" smtClean="0"/>
              <a:t>Chemie pro III. ročník gymnázií</a:t>
            </a:r>
            <a:r>
              <a:rPr lang="cs-CZ" sz="1400" dirty="0" smtClean="0"/>
              <a:t>. 1. české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SPN, 1986.</a:t>
            </a:r>
          </a:p>
          <a:p>
            <a:r>
              <a:rPr lang="cs-CZ" sz="1400" dirty="0" smtClean="0"/>
              <a:t>Kolář, K. a kol. </a:t>
            </a:r>
            <a:r>
              <a:rPr lang="cs-CZ" sz="1400" i="1" dirty="0" smtClean="0"/>
              <a:t>Chemie (organická a biochemie) II. pro gymnázia. </a:t>
            </a:r>
            <a:r>
              <a:rPr lang="cs-CZ" sz="1400" dirty="0" smtClean="0"/>
              <a:t>1. </a:t>
            </a:r>
            <a:r>
              <a:rPr lang="cs-CZ" sz="1400" dirty="0" err="1" smtClean="0"/>
              <a:t>vyd.Praha</a:t>
            </a:r>
            <a:r>
              <a:rPr lang="cs-CZ" sz="1400" dirty="0" smtClean="0"/>
              <a:t>: SPN, 1997</a:t>
            </a:r>
          </a:p>
          <a:p>
            <a:r>
              <a:rPr lang="cs-CZ" sz="1400" dirty="0" smtClean="0"/>
              <a:t>Svoboda, J., Kratochvíl, B. </a:t>
            </a:r>
            <a:r>
              <a:rPr lang="cs-CZ" sz="1400" i="1" dirty="0" smtClean="0"/>
              <a:t>Chemie pro střední školy 2b. </a:t>
            </a:r>
            <a:r>
              <a:rPr lang="cs-CZ" sz="1400" dirty="0" smtClean="0"/>
              <a:t>1.vyd. Praha: </a:t>
            </a:r>
            <a:r>
              <a:rPr lang="cs-CZ" sz="1400" dirty="0" err="1" smtClean="0"/>
              <a:t>Scientia</a:t>
            </a:r>
            <a:r>
              <a:rPr lang="cs-CZ" sz="1400" dirty="0" smtClean="0"/>
              <a:t>,</a:t>
            </a:r>
            <a:r>
              <a:rPr lang="cs-CZ" sz="1400" dirty="0" err="1" smtClean="0"/>
              <a:t>spol.sr.o</a:t>
            </a:r>
            <a:r>
              <a:rPr lang="cs-CZ" sz="1400" dirty="0" smtClean="0"/>
              <a:t>., pedagogické nakladatelství</a:t>
            </a:r>
          </a:p>
          <a:p>
            <a:r>
              <a:rPr lang="cs-CZ" sz="1400" dirty="0" err="1" smtClean="0"/>
              <a:t>Habermann</a:t>
            </a:r>
            <a:r>
              <a:rPr lang="cs-CZ" sz="1400" dirty="0" smtClean="0"/>
              <a:t> V.,Černý R., </a:t>
            </a:r>
            <a:r>
              <a:rPr lang="cs-CZ" sz="1400" dirty="0" err="1" smtClean="0"/>
              <a:t>Kotyza</a:t>
            </a:r>
            <a:r>
              <a:rPr lang="cs-CZ" sz="1400" dirty="0" smtClean="0"/>
              <a:t> J. </a:t>
            </a:r>
            <a:r>
              <a:rPr lang="cs-CZ" sz="1400" i="1" dirty="0" smtClean="0"/>
              <a:t>Přehled základů biochemie.dotisk.</a:t>
            </a:r>
            <a:r>
              <a:rPr lang="cs-CZ" sz="1400" dirty="0" smtClean="0"/>
              <a:t> Praha:Karolinum, 1993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261</TotalTime>
  <Words>383</Words>
  <Application>Microsoft Office PowerPoint</Application>
  <PresentationFormat>Předvádění na obrazovce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Motiv sady Office</vt:lpstr>
      <vt:lpstr>ChemSketch</vt:lpstr>
      <vt:lpstr>Krebsův cyklus – citrátový cyklus-cyklus trikarboxylových kyselin</vt:lpstr>
      <vt:lpstr>Křižovatka aerobního metabolismu - cyklus kyseliny citronové</vt:lpstr>
      <vt:lpstr>Celková reakce cyklu</vt:lpstr>
      <vt:lpstr>Reakce Krebsova cyklu – Krebs – autor -1937</vt:lpstr>
      <vt:lpstr>Snímek 5</vt:lpstr>
      <vt:lpstr>Energetický zisk</vt:lpstr>
      <vt:lpstr>Literatura: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Krebsův cyklus – citrátový cyklus-cyklus trikarboxylových kyselin</dc:title>
  <dc:creator>Jitky-PC</dc:creator>
  <cp:lastModifiedBy>Jitky-PC</cp:lastModifiedBy>
  <cp:revision>49</cp:revision>
  <dcterms:created xsi:type="dcterms:W3CDTF">2011-08-22T07:49:29Z</dcterms:created>
  <dcterms:modified xsi:type="dcterms:W3CDTF">2015-12-30T00:27:13Z</dcterms:modified>
</cp:coreProperties>
</file>