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073" autoAdjust="0"/>
  </p:normalViewPr>
  <p:slideViewPr>
    <p:cSldViewPr>
      <p:cViewPr varScale="1">
        <p:scale>
          <a:sx n="98" d="100"/>
          <a:sy n="98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7DF2-CC37-4B21-9F39-BC421B080178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76CE-94AF-4C41-BF0E-F066F5156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7DF2-CC37-4B21-9F39-BC421B080178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76CE-94AF-4C41-BF0E-F066F5156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7DF2-CC37-4B21-9F39-BC421B080178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76CE-94AF-4C41-BF0E-F066F5156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7DF2-CC37-4B21-9F39-BC421B080178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76CE-94AF-4C41-BF0E-F066F5156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7DF2-CC37-4B21-9F39-BC421B080178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76CE-94AF-4C41-BF0E-F066F5156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7DF2-CC37-4B21-9F39-BC421B080178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76CE-94AF-4C41-BF0E-F066F5156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7DF2-CC37-4B21-9F39-BC421B080178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76CE-94AF-4C41-BF0E-F066F5156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7DF2-CC37-4B21-9F39-BC421B080178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76CE-94AF-4C41-BF0E-F066F5156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7DF2-CC37-4B21-9F39-BC421B080178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76CE-94AF-4C41-BF0E-F066F5156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7DF2-CC37-4B21-9F39-BC421B080178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76CE-94AF-4C41-BF0E-F066F5156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7DF2-CC37-4B21-9F39-BC421B080178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76CE-94AF-4C41-BF0E-F066F5156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97DF2-CC37-4B21-9F39-BC421B080178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576CE-94AF-4C41-BF0E-F066F5156D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57290" y="2285992"/>
            <a:ext cx="5929354" cy="1314458"/>
          </a:xfrm>
          <a:ln w="57150">
            <a:solidFill>
              <a:schemeClr val="accent1"/>
            </a:solidFill>
          </a:ln>
        </p:spPr>
        <p:txBody>
          <a:bodyPr/>
          <a:lstStyle/>
          <a:p>
            <a:r>
              <a:rPr lang="cs-CZ" dirty="0" smtClean="0"/>
              <a:t>Katabolismus bílkovin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6143636" y="3857628"/>
          <a:ext cx="1998663" cy="692150"/>
        </p:xfrm>
        <a:graphic>
          <a:graphicData uri="http://schemas.openxmlformats.org/presentationml/2006/ole">
            <p:oleObj spid="_x0000_s4098" name="ChemSketch" r:id="rId3" imgW="1999440" imgH="691920" progId="ACD.ChemSketch.20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785918" y="3786190"/>
          <a:ext cx="1889125" cy="606425"/>
        </p:xfrm>
        <a:graphic>
          <a:graphicData uri="http://schemas.openxmlformats.org/presentationml/2006/ole">
            <p:oleObj spid="_x0000_s4099" name="ChemSketch" r:id="rId4" imgW="1889640" imgH="606600" progId="ACD.ChemSketch.20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714480" y="1785926"/>
          <a:ext cx="1673225" cy="665163"/>
        </p:xfrm>
        <a:graphic>
          <a:graphicData uri="http://schemas.openxmlformats.org/presentationml/2006/ole">
            <p:oleObj spid="_x0000_s4100" name="ChemSketch" r:id="rId5" imgW="1673280" imgH="664560" progId="ACD.ChemSketch.20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5786446" y="1785926"/>
          <a:ext cx="1563687" cy="596900"/>
        </p:xfrm>
        <a:graphic>
          <a:graphicData uri="http://schemas.openxmlformats.org/presentationml/2006/ole">
            <p:oleObj spid="_x0000_s4101" name="ChemSketch" r:id="rId6" imgW="1563480" imgH="597240" progId="ACD.ChemSketch.20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286248" y="2643182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AST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571736" y="307181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643702" y="29289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</a:t>
            </a:r>
            <a:endParaRPr lang="cs-CZ" dirty="0"/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3857620" y="2000240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4071934" y="4000504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>
            <a:off x="4143372" y="314324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1357290" y="2428868"/>
            <a:ext cx="1457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k. </a:t>
            </a:r>
            <a:r>
              <a:rPr lang="cs-CZ" dirty="0" err="1" smtClean="0"/>
              <a:t>asparagová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500826" y="2500306"/>
            <a:ext cx="1402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k. </a:t>
            </a:r>
            <a:r>
              <a:rPr lang="cs-CZ" dirty="0" err="1" smtClean="0"/>
              <a:t>oxaloctová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2143108" y="4714884"/>
            <a:ext cx="1556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k.</a:t>
            </a:r>
            <a:r>
              <a:rPr lang="cs-CZ" dirty="0" err="1" smtClean="0"/>
              <a:t>oxoglutarová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643702" y="4714884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k. </a:t>
            </a:r>
            <a:r>
              <a:rPr lang="cs-CZ" dirty="0" err="1" smtClean="0"/>
              <a:t>glutamová</a:t>
            </a:r>
            <a:endParaRPr lang="cs-CZ" dirty="0"/>
          </a:p>
        </p:txBody>
      </p:sp>
      <p:cxnSp>
        <p:nvCxnSpPr>
          <p:cNvPr id="18" name="Přímá spojovací šipka 17"/>
          <p:cNvCxnSpPr/>
          <p:nvPr/>
        </p:nvCxnSpPr>
        <p:spPr>
          <a:xfrm rot="10800000">
            <a:off x="4214810" y="3357562"/>
            <a:ext cx="652466" cy="9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 rot="5400000">
            <a:off x="2822563" y="3035297"/>
            <a:ext cx="1357322" cy="1588"/>
          </a:xfrm>
          <a:prstGeom prst="straightConnector1">
            <a:avLst/>
          </a:prstGeom>
          <a:ln w="25400">
            <a:solidFill>
              <a:srgbClr val="FFC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 rot="5400000">
            <a:off x="5180017" y="2963859"/>
            <a:ext cx="1357322" cy="1588"/>
          </a:xfrm>
          <a:prstGeom prst="straightConnector1">
            <a:avLst/>
          </a:prstGeom>
          <a:ln w="25400">
            <a:solidFill>
              <a:srgbClr val="FFC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0166" y="214290"/>
            <a:ext cx="5429288" cy="857256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Dusíková bilance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000" dirty="0" smtClean="0"/>
              <a:t>V těle dospělého člověka – asi 14 kg bílkovin.</a:t>
            </a:r>
          </a:p>
          <a:p>
            <a:r>
              <a:rPr lang="cs-CZ" sz="2000" dirty="0" smtClean="0"/>
              <a:t>Denně obnovováno asi 300-500g. Potravou přijímáno 70-100g proteinů. Stejné množství je eliminováno.</a:t>
            </a:r>
          </a:p>
          <a:p>
            <a:r>
              <a:rPr lang="cs-CZ" sz="2000" b="1" dirty="0" smtClean="0"/>
              <a:t>Poměr mezi příjmem a ztrátou dusíkatých látek </a:t>
            </a:r>
            <a:r>
              <a:rPr lang="cs-CZ" sz="2000" dirty="0" smtClean="0"/>
              <a:t>je nazýván dusíková bilance.</a:t>
            </a:r>
          </a:p>
          <a:p>
            <a:r>
              <a:rPr lang="cs-CZ" sz="2000" dirty="0" smtClean="0"/>
              <a:t>Normální dospělý člověk –</a:t>
            </a:r>
            <a:r>
              <a:rPr lang="cs-CZ" sz="2000" b="1" dirty="0" smtClean="0"/>
              <a:t>vyrovnaná</a:t>
            </a:r>
          </a:p>
          <a:p>
            <a:r>
              <a:rPr lang="cs-CZ" sz="2000" dirty="0" smtClean="0"/>
              <a:t>Děti, těhotné ženy – </a:t>
            </a:r>
            <a:r>
              <a:rPr lang="cs-CZ" sz="2000" b="1" dirty="0" smtClean="0"/>
              <a:t>pozitivní</a:t>
            </a:r>
          </a:p>
          <a:p>
            <a:r>
              <a:rPr lang="cs-CZ" sz="2000" dirty="0" smtClean="0"/>
              <a:t>Těžká onemocnění, hladovění – </a:t>
            </a:r>
            <a:r>
              <a:rPr lang="cs-CZ" sz="2000" b="1" dirty="0" smtClean="0"/>
              <a:t>negativní</a:t>
            </a:r>
          </a:p>
          <a:p>
            <a:r>
              <a:rPr lang="cs-CZ" sz="2000" dirty="0" smtClean="0"/>
              <a:t>N-bilanci ovlivňuje složení potravy – kvalitní – živočišné bílkoviny –bohaté na esenciální aminokyseliny, rostlinné bílkoviny – některé obtížněji stravitelné, některé chudé na esenciální aminokyseliny.</a:t>
            </a:r>
          </a:p>
          <a:p>
            <a:r>
              <a:rPr lang="cs-CZ" sz="2000" b="1" dirty="0" smtClean="0"/>
              <a:t>Pestrá strava</a:t>
            </a:r>
            <a:r>
              <a:rPr lang="cs-CZ" sz="2000" dirty="0" smtClean="0"/>
              <a:t>. Určitá aminokyselina není nahraditelná, chybí-li jediná - není možno syntetizovat určitý typ bílkoviny – ostatní stavební složky degradovány během několika hodin.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Chemie pro 3. ročník gymnázií</a:t>
            </a:r>
          </a:p>
          <a:p>
            <a:r>
              <a:rPr lang="cs-CZ" dirty="0" smtClean="0"/>
              <a:t>Vodrážka Zdeněk: Biochemie pro studenty středních škol, </a:t>
            </a:r>
            <a:r>
              <a:rPr lang="cs-CZ" dirty="0" err="1" smtClean="0"/>
              <a:t>Sciencia</a:t>
            </a:r>
            <a:r>
              <a:rPr lang="cs-CZ" dirty="0" smtClean="0"/>
              <a:t>, Praha 1998</a:t>
            </a:r>
          </a:p>
          <a:p>
            <a:r>
              <a:rPr lang="cs-CZ" dirty="0" err="1" smtClean="0"/>
              <a:t>Habermann</a:t>
            </a:r>
            <a:r>
              <a:rPr lang="cs-CZ" dirty="0" smtClean="0"/>
              <a:t> V.,Černý R., </a:t>
            </a:r>
            <a:r>
              <a:rPr lang="cs-CZ" dirty="0" err="1" smtClean="0"/>
              <a:t>Kotyza</a:t>
            </a:r>
            <a:r>
              <a:rPr lang="cs-CZ" dirty="0" smtClean="0"/>
              <a:t> J.: Přehled základů biochemie, Karolinum, Praha 1993</a:t>
            </a:r>
          </a:p>
          <a:p>
            <a:r>
              <a:rPr lang="cs-CZ" dirty="0" smtClean="0"/>
              <a:t>Benešová M., </a:t>
            </a:r>
            <a:r>
              <a:rPr lang="cs-CZ" dirty="0" err="1" smtClean="0"/>
              <a:t>Satrapová</a:t>
            </a:r>
            <a:r>
              <a:rPr lang="cs-CZ" dirty="0" smtClean="0"/>
              <a:t> H.: Odmaturuj z chemie, DIDAKTIS, Brno 2002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57166"/>
            <a:ext cx="2185974" cy="1060472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droje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571611"/>
            <a:ext cx="1757346" cy="603263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400" dirty="0" err="1" smtClean="0"/>
              <a:t>Čársky</a:t>
            </a:r>
            <a:r>
              <a:rPr lang="cs-CZ" sz="1400" dirty="0" smtClean="0"/>
              <a:t>, J a kol. </a:t>
            </a:r>
            <a:r>
              <a:rPr lang="cs-CZ" sz="1400" i="1" dirty="0" smtClean="0"/>
              <a:t>Chemie pro III. ročník gymnázií</a:t>
            </a:r>
            <a:r>
              <a:rPr lang="cs-CZ" sz="1400" dirty="0" smtClean="0"/>
              <a:t>. 1. české </a:t>
            </a:r>
            <a:r>
              <a:rPr lang="cs-CZ" sz="1400" dirty="0" err="1" smtClean="0"/>
              <a:t>vyd</a:t>
            </a:r>
            <a:r>
              <a:rPr lang="cs-CZ" sz="1400" dirty="0" smtClean="0"/>
              <a:t>. Praha: SPN, 1986.</a:t>
            </a:r>
          </a:p>
          <a:p>
            <a:r>
              <a:rPr lang="cs-CZ" sz="1400" dirty="0" smtClean="0"/>
              <a:t>Kolář, K. a kol. </a:t>
            </a:r>
            <a:r>
              <a:rPr lang="cs-CZ" sz="1400" i="1" dirty="0" smtClean="0"/>
              <a:t>Chemie (organická a biochemie) II. pro gymnázia. </a:t>
            </a:r>
            <a:r>
              <a:rPr lang="cs-CZ" sz="1400" dirty="0" smtClean="0"/>
              <a:t>1. </a:t>
            </a:r>
            <a:r>
              <a:rPr lang="cs-CZ" sz="1400" dirty="0" err="1" smtClean="0"/>
              <a:t>vyd.Praha</a:t>
            </a:r>
            <a:r>
              <a:rPr lang="cs-CZ" sz="1400" dirty="0" smtClean="0"/>
              <a:t>: SPN, 1997</a:t>
            </a:r>
          </a:p>
          <a:p>
            <a:r>
              <a:rPr lang="cs-CZ" sz="1400" dirty="0" smtClean="0"/>
              <a:t>Svoboda, J., Kratochvíl, B. </a:t>
            </a:r>
            <a:r>
              <a:rPr lang="cs-CZ" sz="1400" i="1" dirty="0" smtClean="0"/>
              <a:t>Chemie pro střední školy 2b. </a:t>
            </a:r>
            <a:r>
              <a:rPr lang="cs-CZ" sz="1400" dirty="0" smtClean="0"/>
              <a:t>1.vyd. Praha: </a:t>
            </a:r>
            <a:r>
              <a:rPr lang="cs-CZ" sz="1400" dirty="0" err="1" smtClean="0"/>
              <a:t>Scientia</a:t>
            </a:r>
            <a:r>
              <a:rPr lang="cs-CZ" sz="1400" dirty="0" smtClean="0"/>
              <a:t>,</a:t>
            </a:r>
            <a:r>
              <a:rPr lang="cs-CZ" sz="1400" dirty="0" err="1" smtClean="0"/>
              <a:t>spol.sr.o</a:t>
            </a:r>
            <a:r>
              <a:rPr lang="cs-CZ" sz="1400" dirty="0" smtClean="0"/>
              <a:t>., pedagogické nakladatelství</a:t>
            </a:r>
          </a:p>
          <a:p>
            <a:r>
              <a:rPr lang="cs-CZ" sz="1400" dirty="0" err="1" smtClean="0"/>
              <a:t>Habermann</a:t>
            </a:r>
            <a:r>
              <a:rPr lang="cs-CZ" sz="1400" dirty="0" smtClean="0"/>
              <a:t> V.,Černý R., </a:t>
            </a:r>
            <a:r>
              <a:rPr lang="cs-CZ" sz="1400" dirty="0" err="1" smtClean="0"/>
              <a:t>Kotyza</a:t>
            </a:r>
            <a:r>
              <a:rPr lang="cs-CZ" sz="1400" dirty="0" smtClean="0"/>
              <a:t> J. </a:t>
            </a:r>
            <a:r>
              <a:rPr lang="cs-CZ" sz="1400" i="1" dirty="0" smtClean="0"/>
              <a:t>Přehled základů biochemie.dotisk.</a:t>
            </a:r>
            <a:r>
              <a:rPr lang="cs-CZ" sz="1400" dirty="0" smtClean="0"/>
              <a:t> Praha:Karolinum, 1993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Enzymatické štěpení bílkovin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proteolytické  enzymy – </a:t>
            </a:r>
            <a:r>
              <a:rPr lang="cs-CZ" sz="2400" dirty="0" err="1" smtClean="0">
                <a:solidFill>
                  <a:srgbClr val="FF0000"/>
                </a:solidFill>
              </a:rPr>
              <a:t>proteázy</a:t>
            </a:r>
            <a:r>
              <a:rPr lang="cs-CZ" sz="2400" dirty="0" smtClean="0">
                <a:solidFill>
                  <a:srgbClr val="FF0000"/>
                </a:solidFill>
              </a:rPr>
              <a:t>, </a:t>
            </a:r>
            <a:r>
              <a:rPr lang="cs-CZ" sz="2400" dirty="0" smtClean="0"/>
              <a:t>a podle způsobu štěpení je dělíme na</a:t>
            </a:r>
            <a:r>
              <a:rPr lang="cs-CZ" sz="2400" dirty="0" smtClean="0">
                <a:solidFill>
                  <a:srgbClr val="FF0000"/>
                </a:solidFill>
              </a:rPr>
              <a:t> exopeptidázy </a:t>
            </a:r>
            <a:r>
              <a:rPr lang="cs-CZ" sz="2400" dirty="0" smtClean="0"/>
              <a:t>( od kraje řetězce) a </a:t>
            </a:r>
            <a:r>
              <a:rPr lang="cs-CZ" sz="2400" dirty="0" smtClean="0">
                <a:solidFill>
                  <a:srgbClr val="FF0000"/>
                </a:solidFill>
              </a:rPr>
              <a:t>endopeptidázy</a:t>
            </a:r>
            <a:r>
              <a:rPr lang="cs-CZ" sz="2400" dirty="0" smtClean="0"/>
              <a:t>(uvnitř řetězce).</a:t>
            </a:r>
          </a:p>
          <a:p>
            <a:r>
              <a:rPr lang="cs-CZ" sz="2400" dirty="0" smtClean="0"/>
              <a:t>Prvně tento proces probíhá v žaludku – pepsinogen – pepsin – vzniká směs peptidů</a:t>
            </a:r>
          </a:p>
          <a:p>
            <a:r>
              <a:rPr lang="cs-CZ" sz="2400" dirty="0" smtClean="0"/>
              <a:t>Dále probíhá v tenkém střevě ( trypsinogen, </a:t>
            </a:r>
            <a:r>
              <a:rPr lang="cs-CZ" sz="2400" dirty="0" err="1" smtClean="0"/>
              <a:t>chymotrypsinogen</a:t>
            </a:r>
            <a:r>
              <a:rPr lang="cs-CZ" sz="2400" dirty="0" smtClean="0"/>
              <a:t> – trypsin, chymotrypsin)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Karboxypeptidáza, aminopeptidáza. </a:t>
            </a:r>
            <a:r>
              <a:rPr lang="cs-CZ" sz="2400" dirty="0" smtClean="0"/>
              <a:t>Štěpení až na jednotlivé L- aminokyseliny.</a:t>
            </a:r>
          </a:p>
          <a:p>
            <a:r>
              <a:rPr lang="cs-CZ" sz="2400" dirty="0" smtClean="0"/>
              <a:t>Vstřebávání AMK  se uskutečňuje aktivním transportem krví </a:t>
            </a:r>
            <a:r>
              <a:rPr lang="cs-CZ" sz="2400" b="1" dirty="0" smtClean="0"/>
              <a:t>do jater </a:t>
            </a:r>
            <a:r>
              <a:rPr lang="cs-CZ" sz="2400" dirty="0" smtClean="0"/>
              <a:t>a do dalších míst organismu, tam využity pro syntézu proteinů a dalších dusíkatých látek.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Odbourávání aminokyselin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Tělo si nedokáže vytvořit dlouhodobou zásobu AMK</a:t>
            </a:r>
          </a:p>
          <a:p>
            <a:r>
              <a:rPr lang="cs-CZ" dirty="0" smtClean="0"/>
              <a:t>Přebytek je po několika hodinách použit pro energetické potřeby organismu.</a:t>
            </a:r>
          </a:p>
          <a:p>
            <a:r>
              <a:rPr lang="cs-CZ" dirty="0" smtClean="0"/>
              <a:t>AMK jsou deaminovány, vzniká toxický </a:t>
            </a:r>
            <a:r>
              <a:rPr lang="cs-CZ" dirty="0" smtClean="0">
                <a:solidFill>
                  <a:srgbClr val="FF0000"/>
                </a:solidFill>
              </a:rPr>
              <a:t>amoniak</a:t>
            </a:r>
            <a:r>
              <a:rPr lang="cs-CZ" dirty="0" smtClean="0"/>
              <a:t>, který se zpracovává v </a:t>
            </a:r>
            <a:r>
              <a:rPr lang="cs-CZ" dirty="0" err="1" smtClean="0"/>
              <a:t>ornithinovém</a:t>
            </a:r>
            <a:r>
              <a:rPr lang="cs-CZ" dirty="0" smtClean="0"/>
              <a:t> cyklu na </a:t>
            </a:r>
            <a:r>
              <a:rPr lang="cs-CZ" dirty="0" smtClean="0">
                <a:solidFill>
                  <a:srgbClr val="FF0000"/>
                </a:solidFill>
              </a:rPr>
              <a:t>močovinu</a:t>
            </a:r>
            <a:r>
              <a:rPr lang="cs-CZ" dirty="0" smtClean="0"/>
              <a:t> (člověk, savci) a jako odpadní produkt je vyloučen močí z těla ven.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00100" y="2928934"/>
            <a:ext cx="1051891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ornithin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714744" y="1428736"/>
            <a:ext cx="1039067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citrullin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15008" y="3143248"/>
            <a:ext cx="1599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argininsukcinát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43306" y="5143512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arginin</a:t>
            </a:r>
            <a:endParaRPr lang="cs-CZ" b="1" dirty="0"/>
          </a:p>
        </p:txBody>
      </p:sp>
      <p:sp>
        <p:nvSpPr>
          <p:cNvPr id="9" name="Zahnutá šipka dolů 8"/>
          <p:cNvSpPr/>
          <p:nvPr/>
        </p:nvSpPr>
        <p:spPr>
          <a:xfrm rot="19297751">
            <a:off x="1817348" y="1946323"/>
            <a:ext cx="2108174" cy="60464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Zahnutá šipka dolů 9"/>
          <p:cNvSpPr/>
          <p:nvPr/>
        </p:nvSpPr>
        <p:spPr>
          <a:xfrm rot="2320692">
            <a:off x="4386863" y="2021176"/>
            <a:ext cx="2108174" cy="60464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Zahnutá šipka dolů 10"/>
          <p:cNvSpPr/>
          <p:nvPr/>
        </p:nvSpPr>
        <p:spPr>
          <a:xfrm rot="13781053">
            <a:off x="1430028" y="3983136"/>
            <a:ext cx="2108174" cy="60464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Zahnutá šipka dolů 11"/>
          <p:cNvSpPr/>
          <p:nvPr/>
        </p:nvSpPr>
        <p:spPr>
          <a:xfrm rot="8194498">
            <a:off x="4276973" y="4285146"/>
            <a:ext cx="2108174" cy="60464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00034" y="1357298"/>
          <a:ext cx="1214446" cy="814811"/>
        </p:xfrm>
        <a:graphic>
          <a:graphicData uri="http://schemas.openxmlformats.org/presentationml/2006/ole">
            <p:oleObj spid="_x0000_s2050" name="ChemSketch" r:id="rId3" imgW="868680" imgH="582120" progId="ACD.ChemSketch.20">
              <p:embed/>
            </p:oleObj>
          </a:graphicData>
        </a:graphic>
      </p:graphicFrame>
      <p:sp>
        <p:nvSpPr>
          <p:cNvPr id="17" name="Šipka doprava 16"/>
          <p:cNvSpPr/>
          <p:nvPr/>
        </p:nvSpPr>
        <p:spPr>
          <a:xfrm>
            <a:off x="1714480" y="2000240"/>
            <a:ext cx="78581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214282" y="2285992"/>
            <a:ext cx="1982499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karbamoylfosfát</a:t>
            </a:r>
            <a:endParaRPr lang="cs-CZ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14282" y="714356"/>
            <a:ext cx="857256" cy="369332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NH</a:t>
            </a:r>
            <a:r>
              <a:rPr lang="cs-CZ" baseline="-25000" dirty="0" smtClean="0"/>
              <a:t>3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571604" y="785794"/>
            <a:ext cx="1214446" cy="369332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CO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000100" y="285728"/>
            <a:ext cx="700448" cy="369332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2 ATP</a:t>
            </a:r>
            <a:endParaRPr lang="cs-CZ" dirty="0"/>
          </a:p>
        </p:txBody>
      </p:sp>
      <p:cxnSp>
        <p:nvCxnSpPr>
          <p:cNvPr id="23" name="Přímá spojovací šipka 22"/>
          <p:cNvCxnSpPr/>
          <p:nvPr/>
        </p:nvCxnSpPr>
        <p:spPr>
          <a:xfrm rot="16200000" flipH="1">
            <a:off x="678629" y="1178703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 rot="5400000">
            <a:off x="1214414" y="1071546"/>
            <a:ext cx="42862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>
            <a:off x="1214414" y="857232"/>
            <a:ext cx="1588" cy="5297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5786446" y="1357298"/>
            <a:ext cx="957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aspartát</a:t>
            </a:r>
            <a:endParaRPr lang="cs-CZ" dirty="0"/>
          </a:p>
        </p:txBody>
      </p:sp>
      <p:cxnSp>
        <p:nvCxnSpPr>
          <p:cNvPr id="31" name="Přímá spojovací šipka 30"/>
          <p:cNvCxnSpPr/>
          <p:nvPr/>
        </p:nvCxnSpPr>
        <p:spPr>
          <a:xfrm rot="5400000">
            <a:off x="5679289" y="1821645"/>
            <a:ext cx="57150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5214942" y="1571612"/>
            <a:ext cx="530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ATP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215074" y="2428868"/>
            <a:ext cx="116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AMP + P-P</a:t>
            </a:r>
            <a:endParaRPr lang="cs-CZ" dirty="0"/>
          </a:p>
        </p:txBody>
      </p:sp>
      <p:cxnSp>
        <p:nvCxnSpPr>
          <p:cNvPr id="35" name="Přímá spojovací šipka 34"/>
          <p:cNvCxnSpPr/>
          <p:nvPr/>
        </p:nvCxnSpPr>
        <p:spPr>
          <a:xfrm>
            <a:off x="5715008" y="1928802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5857884" y="4929198"/>
            <a:ext cx="932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fumarát</a:t>
            </a:r>
            <a:endParaRPr lang="cs-CZ" dirty="0"/>
          </a:p>
        </p:txBody>
      </p:sp>
      <p:cxnSp>
        <p:nvCxnSpPr>
          <p:cNvPr id="39" name="Přímá spojovací šipka 38"/>
          <p:cNvCxnSpPr/>
          <p:nvPr/>
        </p:nvCxnSpPr>
        <p:spPr>
          <a:xfrm rot="16200000" flipH="1">
            <a:off x="5786446" y="464344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ahnutá šipka nahoru 39"/>
          <p:cNvSpPr/>
          <p:nvPr/>
        </p:nvSpPr>
        <p:spPr>
          <a:xfrm rot="12653217">
            <a:off x="1504499" y="4431000"/>
            <a:ext cx="1000132" cy="571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2143108" y="550070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baseline="-25000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642910" y="4857760"/>
          <a:ext cx="871537" cy="615950"/>
        </p:xfrm>
        <a:graphic>
          <a:graphicData uri="http://schemas.openxmlformats.org/presentationml/2006/ole">
            <p:oleObj spid="_x0000_s2051" name="ChemSketch" r:id="rId4" imgW="871560" imgH="615600" progId="ACD.ChemSketch.20">
              <p:embed/>
            </p:oleObj>
          </a:graphicData>
        </a:graphic>
      </p:graphicFrame>
      <p:sp>
        <p:nvSpPr>
          <p:cNvPr id="43" name="TextovéPole 42"/>
          <p:cNvSpPr txBox="1"/>
          <p:nvPr/>
        </p:nvSpPr>
        <p:spPr>
          <a:xfrm>
            <a:off x="500034" y="5500702"/>
            <a:ext cx="1219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močovina</a:t>
            </a:r>
            <a:endParaRPr lang="cs-CZ" b="1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3143240" y="3143248"/>
            <a:ext cx="2199641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Ornithinový</a:t>
            </a:r>
            <a:r>
              <a:rPr lang="cs-CZ" b="1" dirty="0" smtClean="0"/>
              <a:t> cyklus</a:t>
            </a:r>
            <a:endParaRPr lang="cs-CZ" b="1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286116" y="214290"/>
          <a:ext cx="1736725" cy="1265237"/>
        </p:xfrm>
        <a:graphic>
          <a:graphicData uri="http://schemas.openxmlformats.org/presentationml/2006/ole">
            <p:oleObj spid="_x0000_s2052" name="ChemSketch" r:id="rId5" imgW="1737360" imgH="1265040" progId="ACD.ChemSketch.20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214282" y="3286124"/>
          <a:ext cx="1649413" cy="725487"/>
        </p:xfrm>
        <a:graphic>
          <a:graphicData uri="http://schemas.openxmlformats.org/presentationml/2006/ole">
            <p:oleObj spid="_x0000_s2053" name="ChemSketch" r:id="rId6" imgW="1648800" imgH="725400" progId="ACD.ChemSketch.20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286116" y="5429264"/>
          <a:ext cx="1679575" cy="1268413"/>
        </p:xfrm>
        <a:graphic>
          <a:graphicData uri="http://schemas.openxmlformats.org/presentationml/2006/ole">
            <p:oleObj spid="_x0000_s2054" name="ChemSketch" r:id="rId7" imgW="1679400" imgH="1267920" progId="ACD.ChemSketch.20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7072330" y="2857496"/>
          <a:ext cx="1874837" cy="1770063"/>
        </p:xfrm>
        <a:graphic>
          <a:graphicData uri="http://schemas.openxmlformats.org/presentationml/2006/ole">
            <p:oleObj spid="_x0000_s2055" name="ChemSketch" r:id="rId8" imgW="1874520" imgH="1770840" progId="ACD.ChemSketch.20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6215074" y="5286388"/>
          <a:ext cx="1262063" cy="615950"/>
        </p:xfrm>
        <a:graphic>
          <a:graphicData uri="http://schemas.openxmlformats.org/presentationml/2006/ole">
            <p:oleObj spid="_x0000_s2056" name="ChemSketch" r:id="rId9" imgW="1261800" imgH="61560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4348" y="1285860"/>
            <a:ext cx="8229600" cy="4525963"/>
          </a:xfr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Ve střevě také k bakteriálnímu rozkladu aminokyselin – řada látek nepříznivě působící na organismus – sirovodík,indol, </a:t>
            </a:r>
            <a:r>
              <a:rPr lang="cs-CZ" dirty="0" err="1" smtClean="0"/>
              <a:t>skatol</a:t>
            </a:r>
            <a:r>
              <a:rPr lang="cs-CZ" dirty="0" smtClean="0"/>
              <a:t>( vznik bakteriálním rozkladem Trp, velmi zapáchající, v nízké </a:t>
            </a:r>
            <a:r>
              <a:rPr lang="cs-CZ" dirty="0" err="1" smtClean="0"/>
              <a:t>konc</a:t>
            </a:r>
            <a:r>
              <a:rPr lang="cs-CZ" dirty="0" smtClean="0"/>
              <a:t>. voní – kala)</a:t>
            </a:r>
          </a:p>
          <a:p>
            <a:r>
              <a:rPr lang="cs-CZ" dirty="0" smtClean="0"/>
              <a:t>Odpadní formou aminokyselin může být  přímo </a:t>
            </a:r>
            <a:r>
              <a:rPr lang="cs-CZ" b="1" dirty="0" smtClean="0"/>
              <a:t>amoniak</a:t>
            </a:r>
            <a:r>
              <a:rPr lang="cs-CZ" dirty="0" smtClean="0"/>
              <a:t> – u vodních živočichů, nebo </a:t>
            </a:r>
            <a:r>
              <a:rPr lang="cs-CZ" b="1" dirty="0" smtClean="0"/>
              <a:t>kyselina močová </a:t>
            </a:r>
            <a:r>
              <a:rPr lang="cs-CZ" dirty="0" smtClean="0"/>
              <a:t>– plazi, ptáci.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Odbourávání aminokyselin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b="1" dirty="0" smtClean="0"/>
              <a:t>Přeměnou</a:t>
            </a:r>
            <a:r>
              <a:rPr lang="cs-CZ" dirty="0" smtClean="0"/>
              <a:t> postranního řetězce při zachování </a:t>
            </a:r>
            <a:r>
              <a:rPr lang="el-GR" dirty="0" smtClean="0">
                <a:latin typeface="Calibri"/>
              </a:rPr>
              <a:t>α</a:t>
            </a:r>
            <a:r>
              <a:rPr lang="cs-CZ" dirty="0" smtClean="0">
                <a:latin typeface="Calibri"/>
              </a:rPr>
              <a:t> – aminokyselinového seskupení</a:t>
            </a:r>
          </a:p>
          <a:p>
            <a:r>
              <a:rPr lang="cs-CZ" b="1" dirty="0" smtClean="0">
                <a:latin typeface="Calibri"/>
              </a:rPr>
              <a:t>Dekarboxylace</a:t>
            </a:r>
            <a:r>
              <a:rPr lang="cs-CZ" dirty="0" smtClean="0">
                <a:latin typeface="Calibri"/>
              </a:rPr>
              <a:t> – vzniká primární amin – farmakologické účinky – </a:t>
            </a:r>
            <a:r>
              <a:rPr lang="cs-CZ" dirty="0" err="1" smtClean="0">
                <a:latin typeface="Calibri"/>
              </a:rPr>
              <a:t>prekursory</a:t>
            </a:r>
            <a:r>
              <a:rPr lang="cs-CZ" dirty="0" smtClean="0">
                <a:latin typeface="Calibri"/>
              </a:rPr>
              <a:t> hormonů, stavební jednotky enzymů. Dále vzniká oxid uhličitý.</a:t>
            </a:r>
          </a:p>
          <a:p>
            <a:r>
              <a:rPr lang="cs-CZ" b="1" dirty="0" smtClean="0">
                <a:latin typeface="Calibri"/>
              </a:rPr>
              <a:t>Transaminace</a:t>
            </a:r>
            <a:r>
              <a:rPr lang="cs-CZ" dirty="0" smtClean="0">
                <a:latin typeface="Calibri"/>
              </a:rPr>
              <a:t> na </a:t>
            </a:r>
            <a:r>
              <a:rPr lang="el-GR" dirty="0" smtClean="0">
                <a:latin typeface="Calibri"/>
              </a:rPr>
              <a:t>α</a:t>
            </a:r>
            <a:r>
              <a:rPr lang="cs-CZ" dirty="0" smtClean="0">
                <a:latin typeface="Calibri"/>
              </a:rPr>
              <a:t> –oxokyseliny</a:t>
            </a:r>
          </a:p>
          <a:p>
            <a:r>
              <a:rPr lang="cs-CZ" b="1" dirty="0" smtClean="0">
                <a:latin typeface="Calibri"/>
              </a:rPr>
              <a:t>Oxidační deaminace </a:t>
            </a:r>
            <a:r>
              <a:rPr lang="cs-CZ" dirty="0" smtClean="0">
                <a:latin typeface="Calibri"/>
              </a:rPr>
              <a:t>na </a:t>
            </a:r>
            <a:r>
              <a:rPr lang="el-GR" dirty="0" smtClean="0">
                <a:latin typeface="Calibri"/>
              </a:rPr>
              <a:t>α</a:t>
            </a:r>
            <a:r>
              <a:rPr lang="cs-CZ" dirty="0" smtClean="0">
                <a:latin typeface="Calibri"/>
              </a:rPr>
              <a:t> -oxokyseliny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4414" y="500042"/>
            <a:ext cx="5143536" cy="917596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Deaminace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829576" cy="4846320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sz="2400" dirty="0" smtClean="0"/>
              <a:t>V játrech i ve většině tkáních je pouze jeden enzym schopný deaminovat L-aminokyselinu:</a:t>
            </a:r>
          </a:p>
          <a:p>
            <a:pPr>
              <a:buNone/>
            </a:pPr>
            <a:r>
              <a:rPr lang="cs-CZ" sz="2400" dirty="0" smtClean="0"/>
              <a:t>                         NAD-</a:t>
            </a:r>
            <a:r>
              <a:rPr lang="cs-CZ" sz="2400" dirty="0" err="1" smtClean="0"/>
              <a:t>glutamátdehydrogenáza</a:t>
            </a:r>
            <a:r>
              <a:rPr lang="cs-CZ" sz="2400" dirty="0" smtClean="0"/>
              <a:t>.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L-</a:t>
            </a:r>
            <a:r>
              <a:rPr lang="cs-CZ" dirty="0" err="1" smtClean="0"/>
              <a:t>glutamát</a:t>
            </a:r>
            <a:r>
              <a:rPr lang="cs-CZ" dirty="0" smtClean="0"/>
              <a:t>                     </a:t>
            </a:r>
            <a:r>
              <a:rPr lang="el-GR" dirty="0" smtClean="0">
                <a:latin typeface="Calibri"/>
              </a:rPr>
              <a:t>α</a:t>
            </a:r>
            <a:r>
              <a:rPr lang="cs-CZ" dirty="0" smtClean="0">
                <a:latin typeface="Calibri"/>
              </a:rPr>
              <a:t> –</a:t>
            </a:r>
            <a:r>
              <a:rPr lang="cs-CZ" dirty="0" err="1" smtClean="0">
                <a:latin typeface="Calibri"/>
              </a:rPr>
              <a:t>oxoglutarát</a:t>
            </a:r>
            <a:r>
              <a:rPr lang="cs-CZ" dirty="0" smtClean="0">
                <a:latin typeface="Calibri"/>
              </a:rPr>
              <a:t> + NH</a:t>
            </a:r>
            <a:r>
              <a:rPr lang="cs-CZ" baseline="-25000" dirty="0" smtClean="0">
                <a:latin typeface="Calibri"/>
              </a:rPr>
              <a:t>3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143240" y="4643446"/>
            <a:ext cx="114300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357554" y="4000504"/>
            <a:ext cx="799771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enzym</a:t>
            </a:r>
            <a:endParaRPr lang="cs-CZ" dirty="0"/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3428992" y="4500570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2857488" y="5072074"/>
            <a:ext cx="26872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redukovaná forma enzymu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1604" y="428604"/>
            <a:ext cx="4929222" cy="989034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Transaminace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sz="2400" dirty="0" err="1" smtClean="0"/>
              <a:t>Vyměnná</a:t>
            </a:r>
            <a:r>
              <a:rPr lang="cs-CZ" sz="2400" dirty="0" smtClean="0"/>
              <a:t> reakce katalyzovaná </a:t>
            </a:r>
            <a:r>
              <a:rPr lang="cs-CZ" sz="2400" b="1" dirty="0" smtClean="0"/>
              <a:t>transaminázami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Dochází k </a:t>
            </a:r>
            <a:r>
              <a:rPr lang="cs-CZ" sz="2400" b="1" dirty="0" smtClean="0"/>
              <a:t>přenosu aminoskupiny z </a:t>
            </a:r>
            <a:r>
              <a:rPr lang="el-GR" sz="2400" b="1" dirty="0" smtClean="0">
                <a:latin typeface="Calibri"/>
              </a:rPr>
              <a:t>α</a:t>
            </a:r>
            <a:r>
              <a:rPr lang="cs-CZ" sz="2400" b="1" dirty="0" smtClean="0">
                <a:latin typeface="Calibri"/>
              </a:rPr>
              <a:t>-aminokyseliny na </a:t>
            </a:r>
          </a:p>
          <a:p>
            <a:pPr>
              <a:buNone/>
            </a:pPr>
            <a:r>
              <a:rPr lang="cs-CZ" sz="2400" b="1" dirty="0" smtClean="0">
                <a:latin typeface="Calibri"/>
              </a:rPr>
              <a:t>      2-oxokyselinu. </a:t>
            </a:r>
            <a:r>
              <a:rPr lang="cs-CZ" sz="2400" dirty="0" smtClean="0">
                <a:latin typeface="Calibri"/>
              </a:rPr>
              <a:t>Reakce je plně reverzibilní bez větších energetických nároků.</a:t>
            </a:r>
          </a:p>
          <a:p>
            <a:r>
              <a:rPr lang="cs-CZ" sz="2400" dirty="0" smtClean="0">
                <a:latin typeface="Calibri"/>
              </a:rPr>
              <a:t>Enzymy jsou vysoce specifické </a:t>
            </a:r>
            <a:r>
              <a:rPr lang="cs-CZ" sz="2400" dirty="0">
                <a:latin typeface="Calibri"/>
              </a:rPr>
              <a:t>-</a:t>
            </a:r>
            <a:r>
              <a:rPr lang="cs-CZ" sz="2400" dirty="0" smtClean="0">
                <a:latin typeface="Calibri"/>
              </a:rPr>
              <a:t> </a:t>
            </a:r>
            <a:r>
              <a:rPr lang="cs-CZ" sz="2400" b="1" dirty="0" err="1" smtClean="0">
                <a:latin typeface="Calibri"/>
              </a:rPr>
              <a:t>alaninaminotransferáza</a:t>
            </a:r>
            <a:r>
              <a:rPr lang="cs-CZ" sz="2400" b="1" dirty="0" smtClean="0">
                <a:latin typeface="Calibri"/>
              </a:rPr>
              <a:t> (ALT), </a:t>
            </a:r>
            <a:r>
              <a:rPr lang="cs-CZ" sz="2400" b="1" dirty="0" err="1" smtClean="0">
                <a:latin typeface="Calibri"/>
              </a:rPr>
              <a:t>aspartátaminotransferáza</a:t>
            </a:r>
            <a:r>
              <a:rPr lang="cs-CZ" sz="2400" b="1" dirty="0" smtClean="0">
                <a:latin typeface="Calibri"/>
              </a:rPr>
              <a:t> (AST)</a:t>
            </a:r>
          </a:p>
          <a:p>
            <a:r>
              <a:rPr lang="cs-CZ" sz="2400" dirty="0" smtClean="0">
                <a:latin typeface="Calibri"/>
              </a:rPr>
              <a:t>Zvýšená hladina </a:t>
            </a:r>
            <a:r>
              <a:rPr lang="cs-CZ" sz="2400" dirty="0" err="1" smtClean="0">
                <a:latin typeface="Calibri"/>
              </a:rPr>
              <a:t>aminotransferáz</a:t>
            </a:r>
            <a:r>
              <a:rPr lang="cs-CZ" sz="2400" dirty="0" smtClean="0">
                <a:latin typeface="Calibri"/>
              </a:rPr>
              <a:t> v krevní plazmě –příznakem poškození tkáňových buněk – játra, srdeční sval. Stanovení </a:t>
            </a:r>
            <a:r>
              <a:rPr lang="cs-CZ" sz="2400" dirty="0" err="1" smtClean="0">
                <a:latin typeface="Calibri"/>
              </a:rPr>
              <a:t>aminotransferáz</a:t>
            </a:r>
            <a:r>
              <a:rPr lang="cs-CZ" sz="2400" dirty="0" smtClean="0">
                <a:latin typeface="Calibri"/>
              </a:rPr>
              <a:t> v krvi je součástí základního biochemického vyšetření.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cs-CZ" dirty="0" smtClean="0"/>
              <a:t>Transaminace</a:t>
            </a:r>
            <a:endParaRPr lang="cs-CZ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714480" y="2714620"/>
          <a:ext cx="1163637" cy="704850"/>
        </p:xfrm>
        <a:graphic>
          <a:graphicData uri="http://schemas.openxmlformats.org/presentationml/2006/ole">
            <p:oleObj spid="_x0000_s3074" name="ChemSketch" r:id="rId3" imgW="1164240" imgH="704160" progId="ACD.ChemSketch.20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572132" y="2643182"/>
          <a:ext cx="1054100" cy="633413"/>
        </p:xfrm>
        <a:graphic>
          <a:graphicData uri="http://schemas.openxmlformats.org/presentationml/2006/ole">
            <p:oleObj spid="_x0000_s3075" name="ChemSketch" r:id="rId4" imgW="1054440" imgH="633960" progId="ACD.ChemSketch.20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214414" y="4643446"/>
          <a:ext cx="1889125" cy="549275"/>
        </p:xfrm>
        <a:graphic>
          <a:graphicData uri="http://schemas.openxmlformats.org/presentationml/2006/ole">
            <p:oleObj spid="_x0000_s3076" name="ChemSketch" r:id="rId5" imgW="1889640" imgH="548640" progId="ACD.ChemSketch.20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5214942" y="4572008"/>
          <a:ext cx="1998663" cy="692150"/>
        </p:xfrm>
        <a:graphic>
          <a:graphicData uri="http://schemas.openxmlformats.org/presentationml/2006/ole">
            <p:oleObj spid="_x0000_s3077" name="ChemSketch" r:id="rId6" imgW="1999440" imgH="691920" progId="ACD.ChemSketch.20">
              <p:embed/>
            </p:oleObj>
          </a:graphicData>
        </a:graphic>
      </p:graphicFrame>
      <p:cxnSp>
        <p:nvCxnSpPr>
          <p:cNvPr id="9" name="Přímá spojovací šipka 8"/>
          <p:cNvCxnSpPr/>
          <p:nvPr/>
        </p:nvCxnSpPr>
        <p:spPr>
          <a:xfrm>
            <a:off x="3143240" y="2857496"/>
            <a:ext cx="21431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3286116" y="4857760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4000496" y="371475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rot="10800000">
            <a:off x="3929058" y="392906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2071670" y="371475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929322" y="371475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</a:t>
            </a:r>
            <a:endParaRPr lang="cs-CZ" dirty="0"/>
          </a:p>
        </p:txBody>
      </p:sp>
      <p:cxnSp>
        <p:nvCxnSpPr>
          <p:cNvPr id="37" name="Přímá spojovací šipka 36"/>
          <p:cNvCxnSpPr/>
          <p:nvPr/>
        </p:nvCxnSpPr>
        <p:spPr>
          <a:xfrm rot="5400000">
            <a:off x="4822033" y="3821909"/>
            <a:ext cx="1357322" cy="1588"/>
          </a:xfrm>
          <a:prstGeom prst="straightConnector1">
            <a:avLst/>
          </a:prstGeom>
          <a:ln w="25400">
            <a:solidFill>
              <a:srgbClr val="FFC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šipka 37"/>
          <p:cNvCxnSpPr/>
          <p:nvPr/>
        </p:nvCxnSpPr>
        <p:spPr>
          <a:xfrm rot="5400000">
            <a:off x="2179621" y="3892553"/>
            <a:ext cx="1357322" cy="1588"/>
          </a:xfrm>
          <a:prstGeom prst="straightConnector1">
            <a:avLst/>
          </a:prstGeom>
          <a:ln w="25400">
            <a:solidFill>
              <a:srgbClr val="FFC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928662" y="1214422"/>
          <a:ext cx="1054100" cy="622300"/>
        </p:xfrm>
        <a:graphic>
          <a:graphicData uri="http://schemas.openxmlformats.org/presentationml/2006/ole">
            <p:oleObj spid="_x0000_s3078" name="ChemSketch" r:id="rId7" imgW="1054440" imgH="621720" progId="ACD.ChemSketch.20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2500298" y="1214422"/>
          <a:ext cx="944563" cy="631825"/>
        </p:xfrm>
        <a:graphic>
          <a:graphicData uri="http://schemas.openxmlformats.org/presentationml/2006/ole">
            <p:oleObj spid="_x0000_s3079" name="ChemSketch" r:id="rId8" imgW="945000" imgH="631080" progId="ACD.ChemSketch.20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5072066" y="1214422"/>
          <a:ext cx="1054100" cy="622300"/>
        </p:xfrm>
        <a:graphic>
          <a:graphicData uri="http://schemas.openxmlformats.org/presentationml/2006/ole">
            <p:oleObj spid="_x0000_s3080" name="ChemSketch" r:id="rId9" imgW="1054440" imgH="621720" progId="ACD.ChemSketch.20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6715140" y="1142984"/>
          <a:ext cx="1030287" cy="639763"/>
        </p:xfrm>
        <a:graphic>
          <a:graphicData uri="http://schemas.openxmlformats.org/presentationml/2006/ole">
            <p:oleObj spid="_x0000_s3081" name="ChemSketch" r:id="rId10" imgW="1030320" imgH="640080" progId="ACD.ChemSketch.20">
              <p:embed/>
            </p:oleObj>
          </a:graphicData>
        </a:graphic>
      </p:graphicFrame>
      <p:sp>
        <p:nvSpPr>
          <p:cNvPr id="43" name="Šipka doprava 42"/>
          <p:cNvSpPr/>
          <p:nvPr/>
        </p:nvSpPr>
        <p:spPr>
          <a:xfrm>
            <a:off x="3571868" y="1500174"/>
            <a:ext cx="128588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ovéPole 44"/>
          <p:cNvSpPr txBox="1"/>
          <p:nvPr/>
        </p:nvSpPr>
        <p:spPr>
          <a:xfrm>
            <a:off x="2071670" y="135729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6357950" y="135729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1357290" y="3286124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alanin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6072198" y="3071810"/>
            <a:ext cx="2272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kyselina </a:t>
            </a:r>
            <a:r>
              <a:rPr lang="cs-CZ" dirty="0" err="1" smtClean="0"/>
              <a:t>pyrohroznová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857224" y="5214950"/>
            <a:ext cx="2398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kyselina </a:t>
            </a:r>
            <a:r>
              <a:rPr lang="el-GR" dirty="0" smtClean="0">
                <a:latin typeface="Calibri"/>
              </a:rPr>
              <a:t>α</a:t>
            </a:r>
            <a:r>
              <a:rPr lang="cs-CZ" dirty="0" smtClean="0">
                <a:latin typeface="Calibri"/>
              </a:rPr>
              <a:t>-</a:t>
            </a:r>
            <a:r>
              <a:rPr lang="cs-CZ" dirty="0" err="1" smtClean="0">
                <a:latin typeface="Calibri"/>
              </a:rPr>
              <a:t>oxoglutarová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5500694" y="5214950"/>
            <a:ext cx="1972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kyselina </a:t>
            </a:r>
            <a:r>
              <a:rPr lang="cs-CZ" dirty="0" err="1" smtClean="0"/>
              <a:t>glutamová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3929058" y="3286124"/>
            <a:ext cx="510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ALT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857224" y="6215082"/>
            <a:ext cx="7480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Přenos probíhá pomocí </a:t>
            </a:r>
            <a:r>
              <a:rPr lang="cs-CZ" dirty="0" err="1" smtClean="0"/>
              <a:t>pyrridoxalfosfátu</a:t>
            </a:r>
            <a:r>
              <a:rPr lang="cs-CZ" dirty="0" smtClean="0"/>
              <a:t>, který se mění na </a:t>
            </a:r>
            <a:r>
              <a:rPr lang="cs-CZ" dirty="0" err="1" smtClean="0"/>
              <a:t>pyrridoxaminfosfát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645</Words>
  <Application>Microsoft Office PowerPoint</Application>
  <PresentationFormat>Předvádění na obrazovce (4:3)</PresentationFormat>
  <Paragraphs>85</Paragraphs>
  <Slides>13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sady Office</vt:lpstr>
      <vt:lpstr>ChemSketch</vt:lpstr>
      <vt:lpstr>Katabolismus bílkovin</vt:lpstr>
      <vt:lpstr>Enzymatické štěpení bílkovin</vt:lpstr>
      <vt:lpstr>Odbourávání aminokyselin</vt:lpstr>
      <vt:lpstr>Snímek 4</vt:lpstr>
      <vt:lpstr>Snímek 5</vt:lpstr>
      <vt:lpstr>Odbourávání aminokyselin</vt:lpstr>
      <vt:lpstr>Deaminace</vt:lpstr>
      <vt:lpstr>Transaminace</vt:lpstr>
      <vt:lpstr>Transaminace</vt:lpstr>
      <vt:lpstr>Snímek 10</vt:lpstr>
      <vt:lpstr>Dusíková bilance</vt:lpstr>
      <vt:lpstr>Zdroje:</vt:lpstr>
      <vt:lpstr>Zdroje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Anabolismus bílkovin</dc:title>
  <dc:creator>Jitky-PC</dc:creator>
  <cp:lastModifiedBy>Jitky-PC</cp:lastModifiedBy>
  <cp:revision>61</cp:revision>
  <dcterms:created xsi:type="dcterms:W3CDTF">2011-08-19T13:54:30Z</dcterms:created>
  <dcterms:modified xsi:type="dcterms:W3CDTF">2015-12-30T00:25:49Z</dcterms:modified>
</cp:coreProperties>
</file>