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CE3E-FF50-4E27-91D7-D65F8DF048C2}" type="datetimeFigureOut">
              <a:rPr lang="cs-CZ" smtClean="0"/>
              <a:pPr/>
              <a:t>1.1.2004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684-36EC-408B-9ECF-81D1718DB9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Rosa_canina_flower_Luc_Viatour.JPG" TargetMode="External"/><Relationship Id="rId3" Type="http://schemas.openxmlformats.org/officeDocument/2006/relationships/hyperlink" Target="http://sk.wikipedia.org/wiki/S%C3%BAbor:R%C3%A9sine.jpg" TargetMode="External"/><Relationship Id="rId7" Type="http://schemas.openxmlformats.org/officeDocument/2006/relationships/hyperlink" Target="http://cs.wikipedia.org/wiki/Soubor:Starr_010419_0038_cinnamomum_camphora.jpg" TargetMode="External"/><Relationship Id="rId2" Type="http://schemas.openxmlformats.org/officeDocument/2006/relationships/hyperlink" Target="http://commons.wikimedia.org/wiki/File:Lemon_8FruitAndFlower_wb.jp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s.wikipedia.org/wiki/Soubor:BayLeaf.jpg" TargetMode="External"/><Relationship Id="rId11" Type="http://schemas.openxmlformats.org/officeDocument/2006/relationships/hyperlink" Target="http://cs.wikipedia.org/wiki/Soubor:Rubber_tree_leaves.JPG" TargetMode="External"/><Relationship Id="rId5" Type="http://schemas.openxmlformats.org/officeDocument/2006/relationships/hyperlink" Target="http://cs.wikipedia.org/wiki/Soubor:Pfefferminze_natur_peppermint.jpg" TargetMode="External"/><Relationship Id="rId10" Type="http://schemas.openxmlformats.org/officeDocument/2006/relationships/hyperlink" Target="http://cs.wikipedia.org/wiki/Soubor:Latex_dripping.JPG" TargetMode="External"/><Relationship Id="rId4" Type="http://schemas.openxmlformats.org/officeDocument/2006/relationships/hyperlink" Target="http://cs.wikipedia.org/wiki/Soubor:Menthol.jpg" TargetMode="External"/><Relationship Id="rId9" Type="http://schemas.openxmlformats.org/officeDocument/2006/relationships/hyperlink" Target="http://commons.wikimedia.org/wiki/File:Dharavandhoo_Thila_-_Hanifaru_Bay_Sharks.jpg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jpe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8860" y="571480"/>
            <a:ext cx="3829048" cy="571504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Izoprenoidy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Sloučeniny rostlinného i živočišného původu</a:t>
            </a:r>
          </a:p>
          <a:p>
            <a:r>
              <a:rPr lang="cs-CZ" sz="1800" dirty="0" smtClean="0"/>
              <a:t>Strukturním základem je </a:t>
            </a:r>
            <a:r>
              <a:rPr lang="cs-CZ" sz="1800" dirty="0" smtClean="0"/>
              <a:t>izopren</a:t>
            </a:r>
            <a:r>
              <a:rPr lang="cs-CZ" sz="1800" dirty="0" smtClean="0"/>
              <a:t>, nebo-li</a:t>
            </a:r>
          </a:p>
          <a:p>
            <a:pPr>
              <a:buNone/>
            </a:pPr>
            <a:r>
              <a:rPr lang="cs-CZ" sz="2000" dirty="0" smtClean="0"/>
              <a:t>     </a:t>
            </a:r>
            <a:r>
              <a:rPr lang="cs-CZ" sz="2000" dirty="0" smtClean="0"/>
              <a:t>                                   </a:t>
            </a:r>
            <a:r>
              <a:rPr lang="cs-CZ" sz="2000" b="1" dirty="0" smtClean="0"/>
              <a:t>2-</a:t>
            </a:r>
            <a:r>
              <a:rPr lang="cs-CZ" sz="2000" b="1" dirty="0" err="1" smtClean="0"/>
              <a:t>methylbuta</a:t>
            </a:r>
            <a:r>
              <a:rPr lang="cs-CZ" sz="2000" b="1" dirty="0" smtClean="0"/>
              <a:t>-1,3-dien</a:t>
            </a:r>
            <a:endParaRPr lang="cs-CZ" sz="20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14678" y="4214818"/>
          <a:ext cx="2286000" cy="1847850"/>
        </p:xfrm>
        <a:graphic>
          <a:graphicData uri="http://schemas.openxmlformats.org/presentationml/2006/ole">
            <p:oleObj spid="_x0000_s1027" name="ACD/3D" r:id="rId3" imgW="2285714" imgH="1848108" progId="ACD.3D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929190" y="3071810"/>
          <a:ext cx="2441164" cy="1470031"/>
        </p:xfrm>
        <a:graphic>
          <a:graphicData uri="http://schemas.openxmlformats.org/presentationml/2006/ole">
            <p:oleObj spid="_x0000_s1028" name="ChemSketch" r:id="rId4" imgW="1018080" imgH="612720" progId="ACD.ChemSketch.2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1472" y="3000372"/>
          <a:ext cx="2681684" cy="1500198"/>
        </p:xfrm>
        <a:graphic>
          <a:graphicData uri="http://schemas.openxmlformats.org/presentationml/2006/ole">
            <p:oleObj spid="_x0000_s1029" name="ChemSketch" r:id="rId5" imgW="1323000" imgH="74052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71538" y="6143644"/>
            <a:ext cx="6254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Jednotky izoprenu se mohou spojovat do různě dlouhých řetězců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0034" y="357166"/>
            <a:ext cx="4114800" cy="77472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Tetraterpenoidy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7158" y="1500174"/>
            <a:ext cx="7400948" cy="1643074"/>
          </a:xfrm>
          <a:noFill/>
          <a:ln w="57150">
            <a:noFill/>
          </a:ln>
        </p:spPr>
        <p:txBody>
          <a:bodyPr>
            <a:normAutofit fontScale="85000" lnSpcReduction="20000"/>
          </a:bodyPr>
          <a:lstStyle/>
          <a:p>
            <a:r>
              <a:rPr lang="cs-CZ" sz="1800" b="1" dirty="0" smtClean="0"/>
              <a:t>Karotenoidy  - jejich molekuly obsahují 8 izoprenových zbytků</a:t>
            </a:r>
            <a:endParaRPr lang="cs-CZ" sz="1800" b="1" dirty="0" smtClean="0"/>
          </a:p>
          <a:p>
            <a:pPr>
              <a:buNone/>
            </a:pPr>
            <a:r>
              <a:rPr lang="cs-CZ" sz="1800" dirty="0" smtClean="0"/>
              <a:t>  </a:t>
            </a:r>
            <a:r>
              <a:rPr lang="cs-CZ" sz="1800" dirty="0" smtClean="0"/>
              <a:t>  </a:t>
            </a:r>
            <a:r>
              <a:rPr lang="cs-CZ" sz="1800" b="1" dirty="0" smtClean="0"/>
              <a:t>- Karoteny </a:t>
            </a:r>
            <a:r>
              <a:rPr lang="cs-CZ" sz="1800" dirty="0" smtClean="0"/>
              <a:t>- oranžová až červená </a:t>
            </a:r>
            <a:r>
              <a:rPr lang="cs-CZ" sz="1800" dirty="0" smtClean="0"/>
              <a:t>barviva obsažené v mrkvi, paprice, salátu, ale i ve žloutku a másle, játrech, rybím tuku. 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-  mrkev - </a:t>
            </a:r>
            <a:r>
              <a:rPr lang="el-GR" sz="1800" dirty="0" smtClean="0"/>
              <a:t>β</a:t>
            </a:r>
            <a:r>
              <a:rPr lang="cs-CZ" sz="1800" dirty="0" smtClean="0"/>
              <a:t>-karoten</a:t>
            </a:r>
          </a:p>
          <a:p>
            <a:pPr>
              <a:buNone/>
            </a:pPr>
            <a:r>
              <a:rPr lang="cs-CZ" sz="1800" dirty="0" smtClean="0"/>
              <a:t>Strukturně blízké karotenům jsou lykopen a </a:t>
            </a:r>
            <a:r>
              <a:rPr lang="cs-CZ" sz="1800" dirty="0" err="1" smtClean="0"/>
              <a:t>xanthofyl</a:t>
            </a: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     </a:t>
            </a:r>
            <a:r>
              <a:rPr lang="cs-CZ" sz="1800" b="1" dirty="0" smtClean="0"/>
              <a:t>Lykopen </a:t>
            </a:r>
            <a:r>
              <a:rPr lang="cs-CZ" sz="1800" dirty="0" smtClean="0"/>
              <a:t>-  </a:t>
            </a:r>
            <a:r>
              <a:rPr lang="cs-CZ" sz="1800" dirty="0" smtClean="0"/>
              <a:t>– červené barvivo </a:t>
            </a:r>
            <a:r>
              <a:rPr lang="cs-CZ" sz="1800" dirty="0" smtClean="0"/>
              <a:t>rajčat</a:t>
            </a:r>
          </a:p>
          <a:p>
            <a:pPr>
              <a:buNone/>
            </a:pPr>
            <a:r>
              <a:rPr lang="cs-CZ" sz="1800" dirty="0" smtClean="0"/>
              <a:t> </a:t>
            </a:r>
            <a:r>
              <a:rPr lang="cs-CZ" sz="1800" b="1" dirty="0" err="1" smtClean="0"/>
              <a:t>Xanthofyly</a:t>
            </a:r>
            <a:r>
              <a:rPr lang="cs-CZ" sz="1800" dirty="0" smtClean="0"/>
              <a:t> </a:t>
            </a:r>
            <a:r>
              <a:rPr lang="cs-CZ" sz="1800" dirty="0" smtClean="0"/>
              <a:t>- žlutá barviva - pampelišky, kanárek ( lutein</a:t>
            </a:r>
            <a:r>
              <a:rPr lang="cs-CZ" sz="1800" dirty="0" smtClean="0"/>
              <a:t>), plody, listy.</a:t>
            </a:r>
            <a:endParaRPr lang="cs-CZ" sz="1800" dirty="0"/>
          </a:p>
        </p:txBody>
      </p:sp>
      <p:pic>
        <p:nvPicPr>
          <p:cNvPr id="9" name="Obrázek 8" descr="kanarek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142852"/>
            <a:ext cx="1739442" cy="126205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286116" y="5643578"/>
            <a:ext cx="150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Beta - karoten</a:t>
            </a:r>
            <a:endParaRPr lang="cs-CZ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071538" y="3857628"/>
          <a:ext cx="5927725" cy="1258887"/>
        </p:xfrm>
        <a:graphic>
          <a:graphicData uri="http://schemas.openxmlformats.org/presentationml/2006/ole">
            <p:oleObj spid="_x0000_s25603" name="ChemSketch" r:id="rId4" imgW="5928480" imgH="125892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3328982" cy="605808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Polyterpeny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857232"/>
            <a:ext cx="5572164" cy="3000396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1600" dirty="0" smtClean="0"/>
              <a:t>Kaučuk – nejvýznamnější elastický </a:t>
            </a:r>
            <a:r>
              <a:rPr lang="cs-CZ" sz="1600" dirty="0" err="1" smtClean="0"/>
              <a:t>polyterpén</a:t>
            </a:r>
            <a:r>
              <a:rPr lang="cs-CZ" sz="1600" dirty="0" smtClean="0"/>
              <a:t>  </a:t>
            </a:r>
          </a:p>
          <a:p>
            <a:r>
              <a:rPr lang="cs-CZ" sz="1600" dirty="0" smtClean="0"/>
              <a:t>Získává se z kaučukovníku </a:t>
            </a:r>
            <a:r>
              <a:rPr lang="cs-CZ" sz="1600" dirty="0" smtClean="0"/>
              <a:t>- naříznutím </a:t>
            </a:r>
            <a:r>
              <a:rPr lang="cs-CZ" sz="1600" dirty="0" smtClean="0"/>
              <a:t>kůry vytéká mléko (latex) a mění se na </a:t>
            </a:r>
            <a:r>
              <a:rPr lang="cs-CZ" sz="1600" dirty="0" smtClean="0"/>
              <a:t>vzduchu v pevnou </a:t>
            </a:r>
            <a:r>
              <a:rPr lang="cs-CZ" sz="1600" dirty="0" smtClean="0"/>
              <a:t>hmotu, která slouž</a:t>
            </a:r>
            <a:r>
              <a:rPr lang="cs-CZ" sz="1600" dirty="0" smtClean="0"/>
              <a:t>í </a:t>
            </a:r>
            <a:r>
              <a:rPr lang="cs-CZ" sz="1600" dirty="0" smtClean="0"/>
              <a:t>k výrobě pryže.</a:t>
            </a:r>
            <a:endParaRPr lang="cs-CZ" sz="1600" dirty="0" smtClean="0"/>
          </a:p>
          <a:p>
            <a:r>
              <a:rPr lang="cs-CZ" sz="1600" dirty="0" smtClean="0"/>
              <a:t>houbovitá </a:t>
            </a:r>
            <a:r>
              <a:rPr lang="cs-CZ" sz="1600" dirty="0" smtClean="0"/>
              <a:t>pryž - 5% S, pevná pryž - ebonit 50% S</a:t>
            </a:r>
          </a:p>
          <a:p>
            <a:r>
              <a:rPr lang="cs-CZ" sz="1600" dirty="0"/>
              <a:t>k</a:t>
            </a:r>
            <a:r>
              <a:rPr lang="cs-CZ" sz="1600" dirty="0" smtClean="0"/>
              <a:t>aučuk – cis derivát – přírodní elastická látka</a:t>
            </a:r>
          </a:p>
          <a:p>
            <a:r>
              <a:rPr lang="cs-CZ" sz="1600" dirty="0"/>
              <a:t>g</a:t>
            </a:r>
            <a:r>
              <a:rPr lang="cs-CZ" sz="1600" dirty="0" smtClean="0"/>
              <a:t>utaperča – </a:t>
            </a:r>
            <a:r>
              <a:rPr lang="cs-CZ" sz="1600" dirty="0" err="1" smtClean="0"/>
              <a:t>perčovník</a:t>
            </a:r>
            <a:r>
              <a:rPr lang="cs-CZ" sz="1600" dirty="0" smtClean="0"/>
              <a:t> pravý – trans derivát, není elastický, výborné elektroizolační vlastnosti - podmořské kabely, nemůže být na teplém místě, tvaruje se při 50°C. Výplň kanálků kořene zubu</a:t>
            </a:r>
            <a:r>
              <a:rPr lang="cs-CZ" sz="1600" dirty="0" smtClean="0"/>
              <a:t>. Získává se z tropických stromů (</a:t>
            </a:r>
            <a:r>
              <a:rPr lang="cs-CZ" sz="1600" dirty="0" err="1" smtClean="0"/>
              <a:t>perčovník</a:t>
            </a:r>
            <a:r>
              <a:rPr lang="cs-CZ" sz="1600" dirty="0" smtClean="0"/>
              <a:t> pravý).</a:t>
            </a:r>
            <a:endParaRPr lang="cs-CZ" sz="1600" dirty="0" smtClean="0"/>
          </a:p>
          <a:p>
            <a:endParaRPr lang="cs-CZ" sz="2000" dirty="0"/>
          </a:p>
        </p:txBody>
      </p:sp>
      <p:pic>
        <p:nvPicPr>
          <p:cNvPr id="5" name="Obrázek 4" descr="hevea brazilienz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143380"/>
            <a:ext cx="3143240" cy="2357430"/>
          </a:xfrm>
          <a:prstGeom prst="rect">
            <a:avLst/>
          </a:prstGeom>
        </p:spPr>
      </p:pic>
      <p:pic>
        <p:nvPicPr>
          <p:cNvPr id="8" name="Obrázek 7" descr="450px-Latex_dripp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357166"/>
            <a:ext cx="2143122" cy="2857496"/>
          </a:xfrm>
          <a:prstGeom prst="rect">
            <a:avLst/>
          </a:prstGeom>
        </p:spPr>
      </p:pic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714480" y="4786322"/>
          <a:ext cx="2246313" cy="817563"/>
        </p:xfrm>
        <a:graphic>
          <a:graphicData uri="http://schemas.openxmlformats.org/presentationml/2006/ole">
            <p:oleObj spid="_x0000_s26627" name="ChemSketch" r:id="rId5" imgW="2246400" imgH="8168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3428" cy="93978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1543032" cy="674701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/>
              <a:t>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hlinkClick r:id="rId2"/>
              </a:rPr>
              <a:t>http://commons.wikimedia.org/wiki/File:Lemon_8FruitAndFlower_wb.jpg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http://sk.wikipedia.org/wiki/S%C3%BAbor:R%C3%A9sine.jpg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http://cs.wikipedia.org/wiki/Soubor:Menthol.jpg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http://cs.wikipedia.org/wiki/Soubor:Pfefferminze_natur_peppermint.jpg#file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http://cs.wikipedia.org/wiki/Soubor:BayLeaf.jpg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http://cs.wikipedia.org/wiki/Soubor:Starr_010419_0038_cinnamomum_camphora.jpg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http://cs.wikipedia.org/wiki/Soubor:Rosa_canina_flower_Luc_Viatour.JPG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http://commons.wikimedia.org/wiki/File:Dharavandhoo_Thila_-_Hanifaru_Bay_Sharks.jpg?uselang=cs</a:t>
            </a:r>
            <a:endParaRPr lang="cs-CZ" dirty="0" smtClean="0"/>
          </a:p>
          <a:p>
            <a:r>
              <a:rPr lang="cs-CZ" dirty="0" smtClean="0">
                <a:hlinkClick r:id="rId10"/>
              </a:rPr>
              <a:t>http://cs.wikipedia.org/wiki/Soubor:Latex_dripping.JPG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http://cs.wikipedia.org/wiki/Soubor:Rubber_tree_leaves.JPG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1855801" cy="60800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70379" cy="203994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</a:t>
            </a:r>
            <a:r>
              <a:rPr lang="cs-CZ" sz="1400" dirty="0" smtClean="0"/>
              <a:t>nakladatelství</a:t>
            </a:r>
          </a:p>
          <a:p>
            <a:r>
              <a:rPr lang="cs-CZ" sz="1400" dirty="0" smtClean="0"/>
              <a:t>Vlastimil </a:t>
            </a:r>
            <a:r>
              <a:rPr lang="cs-CZ" sz="1400" dirty="0" err="1" smtClean="0"/>
              <a:t>Haberman</a:t>
            </a:r>
            <a:r>
              <a:rPr lang="cs-CZ" sz="1400" dirty="0" smtClean="0"/>
              <a:t> Základy organické chemie pro studující </a:t>
            </a:r>
            <a:r>
              <a:rPr lang="cs-CZ" sz="1400" dirty="0" err="1" smtClean="0"/>
              <a:t>mediciny</a:t>
            </a:r>
            <a:r>
              <a:rPr lang="cs-CZ" sz="1400" dirty="0" smtClean="0"/>
              <a:t>, Praha, 1993, vydavatelství Karolinum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85918" y="357166"/>
            <a:ext cx="5829312" cy="70328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Rozdělení </a:t>
            </a:r>
            <a:r>
              <a:rPr lang="cs-CZ" sz="3200" dirty="0" err="1" smtClean="0"/>
              <a:t>izoprenoidů</a:t>
            </a:r>
            <a:endParaRPr lang="cs-CZ" sz="32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Terpenoidy</a:t>
            </a:r>
            <a:r>
              <a:rPr lang="cs-CZ" dirty="0" smtClean="0"/>
              <a:t> </a:t>
            </a:r>
            <a:r>
              <a:rPr lang="cs-CZ" dirty="0" smtClean="0"/>
              <a:t>– terpeny – dělíme: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Podle počtu izoprenových jednotek: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hemiterpenoidy</a:t>
            </a:r>
            <a:r>
              <a:rPr lang="cs-CZ" sz="1800" dirty="0" smtClean="0"/>
              <a:t> </a:t>
            </a:r>
            <a:r>
              <a:rPr lang="cs-CZ" sz="1800" dirty="0"/>
              <a:t>-</a:t>
            </a:r>
            <a:r>
              <a:rPr lang="cs-CZ" sz="1800" dirty="0" smtClean="0"/>
              <a:t> </a:t>
            </a:r>
            <a:r>
              <a:rPr lang="cs-CZ" sz="1800" dirty="0" smtClean="0"/>
              <a:t>  1izoprenová jednotka (</a:t>
            </a:r>
            <a:r>
              <a:rPr lang="cs-CZ" sz="1800" dirty="0" err="1" smtClean="0"/>
              <a:t>ij</a:t>
            </a:r>
            <a:r>
              <a:rPr lang="cs-CZ" sz="1800" dirty="0" smtClean="0"/>
              <a:t>) </a:t>
            </a:r>
            <a:r>
              <a:rPr lang="cs-CZ" sz="1800" dirty="0" smtClean="0"/>
              <a:t>- </a:t>
            </a:r>
            <a:r>
              <a:rPr lang="cs-CZ" sz="1800" dirty="0" smtClean="0"/>
              <a:t>   5 </a:t>
            </a:r>
            <a:r>
              <a:rPr lang="cs-CZ" sz="1800" dirty="0" err="1" smtClean="0"/>
              <a:t>atomůC</a:t>
            </a:r>
            <a:r>
              <a:rPr lang="cs-CZ" sz="1800" dirty="0" smtClean="0"/>
              <a:t> </a:t>
            </a:r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monoterpenoidy</a:t>
            </a:r>
            <a:r>
              <a:rPr lang="cs-CZ" sz="1800" dirty="0" smtClean="0"/>
              <a:t> - </a:t>
            </a:r>
            <a:r>
              <a:rPr lang="cs-CZ" sz="1800" dirty="0" smtClean="0"/>
              <a:t> 2ij </a:t>
            </a:r>
            <a:r>
              <a:rPr lang="cs-CZ" sz="1800" dirty="0" smtClean="0"/>
              <a:t>- </a:t>
            </a:r>
            <a:r>
              <a:rPr lang="cs-CZ" sz="1800" dirty="0" smtClean="0"/>
              <a:t> 10 </a:t>
            </a:r>
            <a:r>
              <a:rPr lang="cs-CZ" sz="1800" dirty="0" smtClean="0"/>
              <a:t>C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seskviterpenoidy</a:t>
            </a:r>
            <a:r>
              <a:rPr lang="cs-CZ" sz="1800" dirty="0" smtClean="0"/>
              <a:t> </a:t>
            </a:r>
            <a:r>
              <a:rPr lang="cs-CZ" sz="1800" dirty="0"/>
              <a:t>-</a:t>
            </a:r>
            <a:r>
              <a:rPr lang="cs-CZ" sz="1800" dirty="0" smtClean="0"/>
              <a:t> </a:t>
            </a:r>
            <a:r>
              <a:rPr lang="cs-CZ" sz="1800" dirty="0" smtClean="0"/>
              <a:t> 3ij  - 15 </a:t>
            </a:r>
            <a:r>
              <a:rPr lang="cs-CZ" sz="1800" dirty="0" smtClean="0"/>
              <a:t>C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diterpenoidy</a:t>
            </a:r>
            <a:r>
              <a:rPr lang="cs-CZ" sz="1800" dirty="0" smtClean="0"/>
              <a:t>       </a:t>
            </a:r>
            <a:r>
              <a:rPr lang="cs-CZ" sz="1800" dirty="0" smtClean="0"/>
              <a:t> -  4ij </a:t>
            </a:r>
            <a:r>
              <a:rPr lang="cs-CZ" sz="1800" dirty="0" smtClean="0"/>
              <a:t>- </a:t>
            </a:r>
            <a:r>
              <a:rPr lang="cs-CZ" sz="1800" dirty="0" smtClean="0"/>
              <a:t>  20 </a:t>
            </a:r>
            <a:r>
              <a:rPr lang="cs-CZ" sz="1800" dirty="0" smtClean="0"/>
              <a:t>C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triterpenoidy</a:t>
            </a:r>
            <a:r>
              <a:rPr lang="cs-CZ" sz="1800" dirty="0" smtClean="0"/>
              <a:t>      </a:t>
            </a:r>
            <a:r>
              <a:rPr lang="cs-CZ" sz="1800" dirty="0" smtClean="0"/>
              <a:t> -  6 </a:t>
            </a:r>
            <a:r>
              <a:rPr lang="cs-CZ" sz="1800" dirty="0" err="1" smtClean="0"/>
              <a:t>ij</a:t>
            </a:r>
            <a:r>
              <a:rPr lang="cs-CZ" sz="1800" dirty="0" smtClean="0"/>
              <a:t> - 30 C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tetraterpenoidy</a:t>
            </a:r>
            <a:r>
              <a:rPr lang="cs-CZ" sz="1800" dirty="0" smtClean="0"/>
              <a:t>  - </a:t>
            </a:r>
            <a:r>
              <a:rPr lang="cs-CZ" sz="1800" dirty="0" smtClean="0"/>
              <a:t> 8 </a:t>
            </a:r>
            <a:r>
              <a:rPr lang="cs-CZ" sz="1800" dirty="0" err="1" smtClean="0"/>
              <a:t>ij</a:t>
            </a:r>
            <a:r>
              <a:rPr lang="cs-CZ" sz="1800" dirty="0" smtClean="0"/>
              <a:t> - 40C</a:t>
            </a:r>
          </a:p>
          <a:p>
            <a:endParaRPr lang="cs-CZ" sz="1800" dirty="0"/>
          </a:p>
          <a:p>
            <a:r>
              <a:rPr lang="cs-CZ" sz="1800" dirty="0" smtClean="0"/>
              <a:t>………až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polyterpenoidy</a:t>
            </a:r>
            <a:r>
              <a:rPr lang="cs-CZ" sz="1800" dirty="0" smtClean="0"/>
              <a:t> - velký počet (n) izoprenových jednotek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Steroidy – dělíme: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800" b="1" dirty="0" smtClean="0"/>
              <a:t>Steroly:    </a:t>
            </a:r>
            <a:r>
              <a:rPr lang="cs-CZ" sz="1800" dirty="0" smtClean="0"/>
              <a:t>zoosteroly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</a:t>
            </a:r>
            <a:r>
              <a:rPr lang="cs-CZ" sz="1800" dirty="0" err="1" smtClean="0"/>
              <a:t>fytosteroly</a:t>
            </a:r>
            <a:endParaRPr lang="cs-CZ" sz="1800" dirty="0" smtClean="0"/>
          </a:p>
          <a:p>
            <a:r>
              <a:rPr lang="cs-CZ" sz="1800" b="1" dirty="0" smtClean="0"/>
              <a:t>Žlučové kyseliny</a:t>
            </a:r>
          </a:p>
          <a:p>
            <a:r>
              <a:rPr lang="cs-CZ" sz="1800" b="1" dirty="0" smtClean="0"/>
              <a:t>Steroidní hormony: </a:t>
            </a:r>
          </a:p>
          <a:p>
            <a:pPr>
              <a:buNone/>
            </a:pPr>
            <a:r>
              <a:rPr lang="cs-CZ" sz="1800" b="1" dirty="0"/>
              <a:t> </a:t>
            </a:r>
            <a:r>
              <a:rPr lang="cs-CZ" sz="1800" b="1" dirty="0" smtClean="0"/>
              <a:t>                     </a:t>
            </a:r>
            <a:r>
              <a:rPr lang="cs-CZ" sz="1800" dirty="0" smtClean="0"/>
              <a:t>pohlavní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</a:t>
            </a:r>
            <a:r>
              <a:rPr lang="cs-CZ" sz="1800" dirty="0" err="1" smtClean="0"/>
              <a:t>mineralokoitikoidy</a:t>
            </a:r>
            <a:endParaRPr lang="cs-CZ" sz="1800" dirty="0" smtClean="0"/>
          </a:p>
          <a:p>
            <a:r>
              <a:rPr lang="cs-CZ" sz="1800" b="1" dirty="0" smtClean="0"/>
              <a:t>Steroidní glykosidy</a:t>
            </a:r>
            <a:endParaRPr lang="cs-CZ" sz="1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28794" y="1285860"/>
            <a:ext cx="5086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Rozlišujeme dvě základní skupiny: </a:t>
            </a:r>
            <a:r>
              <a:rPr lang="cs-CZ" b="1" dirty="0" smtClean="0"/>
              <a:t>terpeny a steroidy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3471858" cy="500066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Terpeny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noFill/>
          </a:ln>
        </p:spPr>
        <p:txBody>
          <a:bodyPr>
            <a:normAutofit/>
          </a:bodyPr>
          <a:lstStyle/>
          <a:p>
            <a:r>
              <a:rPr lang="cs-CZ" sz="1900" dirty="0" smtClean="0"/>
              <a:t>Přírodní sloučeniny obsažené zejména v rostlinách ( silice, balzámy, pryskyřice).</a:t>
            </a:r>
          </a:p>
          <a:p>
            <a:r>
              <a:rPr lang="cs-CZ" sz="1900" dirty="0" smtClean="0"/>
              <a:t>Mají lipofilní charakter ( rozpustné v tucích).</a:t>
            </a:r>
          </a:p>
          <a:p>
            <a:r>
              <a:rPr lang="cs-CZ" sz="1900" dirty="0" smtClean="0"/>
              <a:t>Chemicky se jedná o </a:t>
            </a:r>
            <a:r>
              <a:rPr lang="cs-CZ" sz="1900" b="1" dirty="0" smtClean="0"/>
              <a:t>uhlovodíky</a:t>
            </a:r>
            <a:r>
              <a:rPr lang="cs-CZ" sz="1900" dirty="0" smtClean="0"/>
              <a:t> nebo jejich </a:t>
            </a:r>
            <a:r>
              <a:rPr lang="cs-CZ" sz="1900" b="1" dirty="0" smtClean="0"/>
              <a:t>kyslíkaté deriváty </a:t>
            </a:r>
            <a:r>
              <a:rPr lang="cs-CZ" sz="1900" dirty="0" smtClean="0"/>
              <a:t>– alkoholy, aldehydy, ketony, karboxylové </a:t>
            </a:r>
            <a:r>
              <a:rPr lang="cs-CZ" sz="1900" dirty="0" smtClean="0"/>
              <a:t>kyseliny</a:t>
            </a:r>
          </a:p>
          <a:p>
            <a:r>
              <a:rPr lang="cs-CZ" sz="1900" dirty="0" smtClean="0"/>
              <a:t>Mohou být acyklické i cyklické s jedním nebo více kruhy.</a:t>
            </a:r>
            <a:endParaRPr lang="cs-CZ" sz="1900" dirty="0" smtClean="0"/>
          </a:p>
          <a:p>
            <a:r>
              <a:rPr lang="cs-CZ" sz="1900" dirty="0" smtClean="0"/>
              <a:t>Fyziologický význam </a:t>
            </a:r>
            <a:r>
              <a:rPr lang="cs-CZ" sz="1900" dirty="0" err="1" smtClean="0"/>
              <a:t>terpenoidů</a:t>
            </a:r>
            <a:r>
              <a:rPr lang="cs-CZ" sz="1900" dirty="0" smtClean="0"/>
              <a:t> – dávají </a:t>
            </a:r>
            <a:r>
              <a:rPr lang="cs-CZ" sz="1900" b="1" dirty="0" smtClean="0"/>
              <a:t>vznik steroidům</a:t>
            </a:r>
          </a:p>
          <a:p>
            <a:r>
              <a:rPr lang="cs-CZ" sz="1900" dirty="0" smtClean="0"/>
              <a:t>Terpeny jsou nejdůležitější součástí rostlinných silic, neboli </a:t>
            </a:r>
            <a:r>
              <a:rPr lang="cs-CZ" sz="1900" dirty="0" err="1" smtClean="0"/>
              <a:t>étherických</a:t>
            </a:r>
            <a:r>
              <a:rPr lang="cs-CZ" sz="1900" dirty="0" smtClean="0"/>
              <a:t> olejů.Mnohé mají příjemnou vůni. V těle živočichů se vyskytují jen v malém množství.</a:t>
            </a:r>
          </a:p>
          <a:p>
            <a:r>
              <a:rPr lang="cs-CZ" sz="1900" dirty="0" smtClean="0"/>
              <a:t>Některé rostlinné </a:t>
            </a:r>
            <a:r>
              <a:rPr lang="cs-CZ" sz="1900" dirty="0" err="1" smtClean="0"/>
              <a:t>terpény</a:t>
            </a:r>
            <a:r>
              <a:rPr lang="cs-CZ" sz="1900" dirty="0" smtClean="0"/>
              <a:t> představují pro nás vitamíny, provitamíny( karoteny a vit A,</a:t>
            </a:r>
          </a:p>
          <a:p>
            <a:pPr>
              <a:buNone/>
            </a:pPr>
            <a:r>
              <a:rPr lang="cs-CZ" sz="1900" dirty="0" smtClean="0"/>
              <a:t>     vit. K,E)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symbol pro obsah 10" descr="RSINE_~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643050"/>
            <a:ext cx="1500198" cy="2321061"/>
          </a:xfrm>
          <a:prstGeom prst="rect">
            <a:avLst/>
          </a:prstGeom>
        </p:spPr>
      </p:pic>
      <p:pic>
        <p:nvPicPr>
          <p:cNvPr id="10" name="Zástupný symbol pro obsah 9" descr="Lemon_8FruitAndFlower_wb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358082" y="1285860"/>
            <a:ext cx="1647198" cy="1795446"/>
          </a:xfrm>
          <a:ln>
            <a:solidFill>
              <a:srgbClr val="FFC000">
                <a:alpha val="0"/>
              </a:srgbClr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6686568" cy="917596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sz="3600" dirty="0" smtClean="0"/>
              <a:t>Co jsou silice</a:t>
            </a:r>
            <a:r>
              <a:rPr lang="cs-CZ" sz="3600" dirty="0" smtClean="0"/>
              <a:t>, </a:t>
            </a:r>
            <a:r>
              <a:rPr lang="cs-CZ" sz="3600" dirty="0" smtClean="0"/>
              <a:t>balzámy a pryskyřice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00430" y="1428736"/>
            <a:ext cx="3567138" cy="2971807"/>
          </a:xfrm>
          <a:ln w="57150">
            <a:noFill/>
          </a:ln>
        </p:spPr>
        <p:txBody>
          <a:bodyPr>
            <a:normAutofit lnSpcReduction="10000"/>
          </a:bodyPr>
          <a:lstStyle/>
          <a:p>
            <a:r>
              <a:rPr lang="cs-CZ" sz="1800" b="1" dirty="0" smtClean="0"/>
              <a:t>Silice</a:t>
            </a:r>
            <a:r>
              <a:rPr lang="cs-CZ" sz="1800" dirty="0" smtClean="0"/>
              <a:t> –  </a:t>
            </a:r>
            <a:endParaRPr lang="cs-CZ" sz="1800" dirty="0"/>
          </a:p>
          <a:p>
            <a:r>
              <a:rPr lang="cs-CZ" sz="1800" dirty="0" smtClean="0"/>
              <a:t> těkavé kapaliny </a:t>
            </a:r>
          </a:p>
          <a:p>
            <a:r>
              <a:rPr lang="cs-CZ" sz="1800" dirty="0" smtClean="0"/>
              <a:t> 10</a:t>
            </a:r>
            <a:r>
              <a:rPr lang="cs-CZ" sz="1800" dirty="0"/>
              <a:t> </a:t>
            </a:r>
            <a:r>
              <a:rPr lang="cs-CZ" sz="1800" dirty="0" smtClean="0"/>
              <a:t>- 15 C atomů v molekule</a:t>
            </a:r>
          </a:p>
          <a:p>
            <a:r>
              <a:rPr lang="cs-CZ" sz="1800" dirty="0" smtClean="0"/>
              <a:t>  obsaženy ve vyšších rostlinách</a:t>
            </a:r>
          </a:p>
          <a:p>
            <a:r>
              <a:rPr lang="cs-CZ" sz="1800" dirty="0" smtClean="0"/>
              <a:t>   extrakcí etherem nebo       přeháněním  vodní parou</a:t>
            </a:r>
          </a:p>
          <a:p>
            <a:r>
              <a:rPr lang="cs-CZ" sz="1800" dirty="0" smtClean="0"/>
              <a:t> parfémy,  lékařství,  rozpouštědla</a:t>
            </a:r>
          </a:p>
          <a:p>
            <a:r>
              <a:rPr lang="cs-CZ" sz="1800" dirty="0" smtClean="0"/>
              <a:t> silice hřebíčková, růžová, </a:t>
            </a:r>
            <a:endParaRPr lang="cs-CZ" sz="1800" dirty="0"/>
          </a:p>
          <a:p>
            <a:pPr>
              <a:buNone/>
            </a:pPr>
            <a:r>
              <a:rPr lang="cs-CZ" sz="1800" dirty="0" smtClean="0"/>
              <a:t> levandulová, kafrová, terpentýnová</a:t>
            </a:r>
          </a:p>
          <a:p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142844" y="435769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/>
              <a:t>Pryskyřice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etherické</a:t>
            </a:r>
            <a:r>
              <a:rPr lang="cs-CZ" dirty="0" smtClean="0"/>
              <a:t> </a:t>
            </a:r>
            <a:r>
              <a:rPr lang="cs-CZ" dirty="0" smtClean="0"/>
              <a:t>oleje obsažené v rostlinách -  do styku se vzdušným kyslíkem - mění se na tuhou lepkavou látku, ve vodě nerozpustnou – </a:t>
            </a:r>
            <a:r>
              <a:rPr lang="cs-CZ" b="1" dirty="0" smtClean="0"/>
              <a:t>pryskyřici</a:t>
            </a:r>
          </a:p>
        </p:txBody>
      </p:sp>
      <p:sp>
        <p:nvSpPr>
          <p:cNvPr id="9" name="Obdélník 8"/>
          <p:cNvSpPr/>
          <p:nvPr/>
        </p:nvSpPr>
        <p:spPr>
          <a:xfrm>
            <a:off x="3786182" y="5572140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sz="2000" b="1" dirty="0" smtClean="0"/>
              <a:t>Balzámy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 - polotekuté směsi pryskyřic a silic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214290"/>
            <a:ext cx="5357850" cy="989034"/>
          </a:xfr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sz="3200" b="1" dirty="0" err="1" smtClean="0"/>
              <a:t>Monoterpeny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r>
              <a:rPr lang="cs-CZ" sz="3200" dirty="0" smtClean="0"/>
              <a:t> </a:t>
            </a:r>
            <a:r>
              <a:rPr lang="cs-CZ" sz="2000" dirty="0" smtClean="0"/>
              <a:t>mají dvě izoprenové jednotky v molekule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Limonen </a:t>
            </a:r>
            <a:r>
              <a:rPr lang="cs-CZ" sz="1800" dirty="0" smtClean="0"/>
              <a:t>– citronová a pomerančová silice, dále je obsažen v terpentýnu</a:t>
            </a:r>
            <a:endParaRPr lang="cs-CZ" sz="18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00166" y="2786058"/>
          <a:ext cx="1455897" cy="2412996"/>
        </p:xfrm>
        <a:graphic>
          <a:graphicData uri="http://schemas.openxmlformats.org/presentationml/2006/ole">
            <p:oleObj spid="_x0000_s3074" name="ChemSketch" r:id="rId3" imgW="1255680" imgH="2081880" progId="ACD.ChemSketch.2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57752" y="2928934"/>
          <a:ext cx="1143008" cy="1831461"/>
        </p:xfrm>
        <a:graphic>
          <a:graphicData uri="http://schemas.openxmlformats.org/presentationml/2006/ole">
            <p:oleObj spid="_x0000_s3075" name="ChemSketch" r:id="rId4" imgW="822960" imgH="1316880" progId="ACD.ChemSketch.20">
              <p:embed/>
            </p:oleObj>
          </a:graphicData>
        </a:graphic>
      </p:graphicFrame>
      <p:cxnSp>
        <p:nvCxnSpPr>
          <p:cNvPr id="8" name="Přímá spojovací šipka 7"/>
          <p:cNvCxnSpPr/>
          <p:nvPr/>
        </p:nvCxnSpPr>
        <p:spPr>
          <a:xfrm>
            <a:off x="3428992" y="3786190"/>
            <a:ext cx="78581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071538" y="5500702"/>
            <a:ext cx="7172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Dvě izoprenové jednotky se spojují do cyklického </a:t>
            </a:r>
            <a:r>
              <a:rPr lang="cs-CZ" dirty="0" err="1" smtClean="0"/>
              <a:t>monoterpenu</a:t>
            </a:r>
            <a:r>
              <a:rPr lang="cs-CZ" dirty="0" smtClean="0"/>
              <a:t> - limonenu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0034" y="642918"/>
            <a:ext cx="1785950" cy="714372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800" dirty="0" err="1" smtClean="0"/>
              <a:t>Menthol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 silice máty peprné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1900" dirty="0" smtClean="0"/>
              <a:t> mírně antiseptické účinky</a:t>
            </a:r>
          </a:p>
          <a:p>
            <a:r>
              <a:rPr lang="cs-CZ" sz="1900" dirty="0" smtClean="0"/>
              <a:t>zlepšuje prokrvení pokožky v místě aplikace</a:t>
            </a:r>
          </a:p>
          <a:p>
            <a:r>
              <a:rPr lang="cs-CZ" sz="1900" dirty="0" smtClean="0"/>
              <a:t> masti na bolesti kloubů, masážní mast, bonbony, zubní pasty….</a:t>
            </a:r>
          </a:p>
          <a:p>
            <a:endParaRPr lang="cs-CZ" dirty="0" smtClean="0"/>
          </a:p>
        </p:txBody>
      </p:sp>
      <p:pic>
        <p:nvPicPr>
          <p:cNvPr id="12" name="Zástupný symbol pro obsah 11" descr="800px-Pfefferminze_natur_peppermint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29256" y="214290"/>
            <a:ext cx="3214710" cy="2411033"/>
          </a:xfrm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14414" y="2071678"/>
          <a:ext cx="1785950" cy="2359395"/>
        </p:xfrm>
        <a:graphic>
          <a:graphicData uri="http://schemas.openxmlformats.org/presentationml/2006/ole">
            <p:oleObj spid="_x0000_s4098" name="ChemSketch" r:id="rId4" imgW="993600" imgH="1313640" progId="ACD.ChemSketch.20">
              <p:embed/>
            </p:oleObj>
          </a:graphicData>
        </a:graphic>
      </p:graphicFrame>
      <p:pic>
        <p:nvPicPr>
          <p:cNvPr id="10" name="Obrázek 9" descr="menth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43240" y="357166"/>
            <a:ext cx="1595692" cy="119738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929454" y="2786058"/>
            <a:ext cx="1399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Máta peprná</a:t>
            </a:r>
            <a:endParaRPr lang="cs-CZ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00628" y="3000372"/>
          <a:ext cx="822325" cy="1312863"/>
        </p:xfrm>
        <a:graphic>
          <a:graphicData uri="http://schemas.openxmlformats.org/presentationml/2006/ole">
            <p:oleObj spid="_x0000_s4099" name="ChemSketch" r:id="rId6" imgW="822960" imgH="1313640" progId="ACD.ChemSketch.20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786578" y="3571876"/>
          <a:ext cx="920750" cy="1312863"/>
        </p:xfrm>
        <a:graphic>
          <a:graphicData uri="http://schemas.openxmlformats.org/presentationml/2006/ole">
            <p:oleObj spid="_x0000_s4100" name="ChemSketch" r:id="rId7" imgW="920520" imgH="131364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5000628" y="4429132"/>
            <a:ext cx="1367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Menthan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je strukturním</a:t>
            </a:r>
          </a:p>
          <a:p>
            <a:r>
              <a:rPr lang="cs-CZ" sz="1600" dirty="0" smtClean="0"/>
              <a:t> základem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786578" y="5072074"/>
            <a:ext cx="1997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Menthon</a:t>
            </a:r>
            <a:endParaRPr lang="cs-CZ" dirty="0" smtClean="0"/>
          </a:p>
          <a:p>
            <a:r>
              <a:rPr lang="cs-CZ" dirty="0" smtClean="0"/>
              <a:t>Je rovněž obsažen </a:t>
            </a:r>
          </a:p>
          <a:p>
            <a:r>
              <a:rPr lang="cs-CZ" dirty="0" smtClean="0"/>
              <a:t>v silici máty peprné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bobkový list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143240" y="0"/>
            <a:ext cx="1571636" cy="108585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1357322" cy="417530"/>
          </a:xfrm>
          <a:noFill/>
          <a:ln w="57150">
            <a:noFill/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1800" b="1" dirty="0" err="1" smtClean="0"/>
              <a:t>Myrcen</a:t>
            </a:r>
            <a:endParaRPr lang="cs-CZ" sz="18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28596" y="785794"/>
            <a:ext cx="3643338" cy="928694"/>
          </a:xfrm>
          <a:noFill/>
          <a:ln w="38100">
            <a:noFill/>
          </a:ln>
        </p:spPr>
        <p:txBody>
          <a:bodyPr>
            <a:normAutofit/>
          </a:bodyPr>
          <a:lstStyle/>
          <a:p>
            <a:r>
              <a:rPr lang="cs-CZ" sz="1600" dirty="0" smtClean="0"/>
              <a:t>Vavřínová silice</a:t>
            </a:r>
          </a:p>
          <a:p>
            <a:r>
              <a:rPr lang="cs-CZ" sz="1600" dirty="0" smtClean="0"/>
              <a:t>Používá se celý list pro své aroma zejména při přípravě jídel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4294967295"/>
          </p:nvPr>
        </p:nvSpPr>
        <p:spPr>
          <a:xfrm>
            <a:off x="4786314" y="285728"/>
            <a:ext cx="3521075" cy="45720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Bobkový list je usušený vavřínový list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785918" y="435769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ve dřevě kafrovníku,  v silici bazalky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mírné antiseptické účinky, mírné anestetické účinky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způsobuje větší prokrvení , v místě aplikace – pocit tepla.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masážní krémy, masti na bolesti kloubů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výroba celuloidu.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3571876"/>
            <a:ext cx="114300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Kafr</a:t>
            </a:r>
            <a:endParaRPr lang="cs-CZ" b="1" dirty="0"/>
          </a:p>
        </p:txBody>
      </p:sp>
      <p:pic>
        <p:nvPicPr>
          <p:cNvPr id="9" name="Zástupný symbol pro obsah 5" descr="kafr_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4643446"/>
            <a:ext cx="1214446" cy="1214446"/>
          </a:xfrm>
          <a:prstGeom prst="rect">
            <a:avLst/>
          </a:prstGeom>
        </p:spPr>
      </p:pic>
      <p:pic>
        <p:nvPicPr>
          <p:cNvPr id="10" name="Zástupný symbol pro obsah 4" descr="cinnamomum_camphor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3571876"/>
            <a:ext cx="2071702" cy="2759451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572264" y="6488668"/>
            <a:ext cx="186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Kafrovník lékařský</a:t>
            </a:r>
            <a:endParaRPr lang="cs-CZ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714480" y="3429000"/>
          <a:ext cx="639763" cy="844550"/>
        </p:xfrm>
        <a:graphic>
          <a:graphicData uri="http://schemas.openxmlformats.org/presentationml/2006/ole">
            <p:oleObj spid="_x0000_s22530" name="ChemSketch" r:id="rId6" imgW="640080" imgH="844200" progId="ACD.ChemSketch.20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8596" y="1714488"/>
            <a:ext cx="8302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Kamfan</a:t>
            </a:r>
            <a:r>
              <a:rPr lang="cs-CZ" sz="1600" b="1" dirty="0" smtClean="0"/>
              <a:t>, </a:t>
            </a:r>
            <a:r>
              <a:rPr lang="cs-CZ" sz="1600" b="1" dirty="0" err="1" smtClean="0"/>
              <a:t>pinan</a:t>
            </a:r>
            <a:r>
              <a:rPr lang="cs-CZ" sz="1600" b="1" dirty="0" smtClean="0"/>
              <a:t> a </a:t>
            </a:r>
            <a:r>
              <a:rPr lang="cs-CZ" sz="1600" b="1" dirty="0" err="1" smtClean="0"/>
              <a:t>karan</a:t>
            </a:r>
            <a:r>
              <a:rPr lang="cs-CZ" sz="1600" b="1" dirty="0" smtClean="0"/>
              <a:t> </a:t>
            </a:r>
          </a:p>
          <a:p>
            <a:r>
              <a:rPr lang="cs-CZ" sz="1600" dirty="0" smtClean="0"/>
              <a:t>jsou izomerní bicyklické </a:t>
            </a:r>
            <a:r>
              <a:rPr lang="cs-CZ" sz="1600" dirty="0" err="1" smtClean="0"/>
              <a:t>monoterpeny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Jsou obsaženy v pryskyřicích jehličnatých stromů.</a:t>
            </a:r>
          </a:p>
          <a:p>
            <a:r>
              <a:rPr lang="cs-CZ" sz="1600" dirty="0" smtClean="0"/>
              <a:t> Mají charakteristickou vůni. Z pryskyřice našich jehličnatých </a:t>
            </a:r>
            <a:r>
              <a:rPr lang="cs-CZ" sz="1600" dirty="0" err="1" smtClean="0"/>
              <a:t>sromů</a:t>
            </a:r>
            <a:r>
              <a:rPr lang="cs-CZ" sz="1600" dirty="0" smtClean="0"/>
              <a:t> se vyrábí terpentýn a silice </a:t>
            </a:r>
          </a:p>
          <a:p>
            <a:r>
              <a:rPr lang="cs-CZ" sz="1600" dirty="0" smtClean="0"/>
              <a:t>Terpentýnová – důležité jako rozpouštědla nátěrových hmot – toxicita při chronickém vdechování!</a:t>
            </a:r>
          </a:p>
          <a:p>
            <a:r>
              <a:rPr lang="cs-CZ" sz="1600" dirty="0" smtClean="0"/>
              <a:t>Od </a:t>
            </a:r>
            <a:r>
              <a:rPr lang="cs-CZ" sz="1600" dirty="0" err="1" smtClean="0"/>
              <a:t>kamfanu</a:t>
            </a:r>
            <a:r>
              <a:rPr lang="cs-CZ" sz="1600" dirty="0" smtClean="0"/>
              <a:t> se odvozuje kafr.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071689"/>
            <a:ext cx="6953250" cy="928684"/>
          </a:xfrm>
          <a:noFill/>
          <a:ln w="57150">
            <a:noFill/>
          </a:ln>
        </p:spPr>
        <p:txBody>
          <a:bodyPr>
            <a:normAutofit/>
          </a:bodyPr>
          <a:lstStyle/>
          <a:p>
            <a:r>
              <a:rPr lang="cs-CZ" sz="1600" b="1" dirty="0" smtClean="0"/>
              <a:t>Geraniol</a:t>
            </a:r>
            <a:r>
              <a:rPr lang="cs-CZ" sz="1600" b="1" dirty="0" smtClean="0"/>
              <a:t>, citral – </a:t>
            </a:r>
            <a:r>
              <a:rPr lang="cs-CZ" sz="1600" dirty="0" smtClean="0"/>
              <a:t>zástupci acyklických </a:t>
            </a:r>
            <a:r>
              <a:rPr lang="cs-CZ" sz="1600" dirty="0" err="1" smtClean="0"/>
              <a:t>monoterpenů</a:t>
            </a:r>
            <a:r>
              <a:rPr lang="cs-CZ" sz="1600" dirty="0" smtClean="0"/>
              <a:t>, geraniol je </a:t>
            </a:r>
            <a:r>
              <a:rPr lang="cs-CZ" sz="1600" dirty="0" smtClean="0"/>
              <a:t>v</a:t>
            </a:r>
            <a:r>
              <a:rPr lang="cs-CZ" sz="1600" dirty="0" smtClean="0"/>
              <a:t>onnou součástí </a:t>
            </a:r>
            <a:r>
              <a:rPr lang="cs-CZ" sz="1600" dirty="0" smtClean="0"/>
              <a:t>růžového </a:t>
            </a:r>
            <a:r>
              <a:rPr lang="cs-CZ" sz="1600" dirty="0" smtClean="0"/>
              <a:t>oleje a citral je vonnou součástí citronové silice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  </a:t>
            </a:r>
          </a:p>
        </p:txBody>
      </p:sp>
      <p:pic>
        <p:nvPicPr>
          <p:cNvPr id="5" name="Obrázek 4" descr="797px-Rosa_canina_flower_Luc_Viato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14290"/>
            <a:ext cx="2376623" cy="1789177"/>
          </a:xfrm>
          <a:prstGeom prst="rect">
            <a:avLst/>
          </a:prstGeom>
        </p:spPr>
      </p:pic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071538" y="3357562"/>
          <a:ext cx="1285884" cy="1391990"/>
        </p:xfrm>
        <a:graphic>
          <a:graphicData uri="http://schemas.openxmlformats.org/presentationml/2006/ole">
            <p:oleObj spid="_x0000_s23554" name="ChemSketch" r:id="rId4" imgW="807840" imgH="874800" progId="ACD.ChemSketch.20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929058" y="3359392"/>
          <a:ext cx="1071570" cy="1230074"/>
        </p:xfrm>
        <a:graphic>
          <a:graphicData uri="http://schemas.openxmlformats.org/presentationml/2006/ole">
            <p:oleObj spid="_x0000_s23555" name="ChemSketch" r:id="rId5" imgW="762120" imgH="87480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85852" y="5072074"/>
            <a:ext cx="94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geraniol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7686" y="5000636"/>
            <a:ext cx="651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citral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800px-Dharavandhoo_Thila_-_Hanifaru_Bay_Shark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5715016"/>
            <a:ext cx="1285884" cy="96441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2786082" cy="649306"/>
          </a:xfr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Seskviterpeny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0430" y="273051"/>
            <a:ext cx="5186370" cy="3084511"/>
          </a:xfrm>
          <a:ln w="57150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900" dirty="0" smtClean="0"/>
              <a:t>Součást </a:t>
            </a:r>
            <a:r>
              <a:rPr lang="cs-CZ" sz="1900" dirty="0" err="1" smtClean="0"/>
              <a:t>etherických</a:t>
            </a:r>
            <a:r>
              <a:rPr lang="cs-CZ" sz="1900" dirty="0" smtClean="0"/>
              <a:t> olejů, rostlinné</a:t>
            </a:r>
          </a:p>
          <a:p>
            <a:r>
              <a:rPr lang="cs-CZ" sz="1900" b="1" dirty="0" err="1" smtClean="0"/>
              <a:t>Azulén</a:t>
            </a:r>
            <a:r>
              <a:rPr lang="cs-CZ" sz="1900" dirty="0" smtClean="0"/>
              <a:t> – silice heřmánku, modrý, protizánětlivý</a:t>
            </a:r>
          </a:p>
          <a:p>
            <a:r>
              <a:rPr lang="cs-CZ" sz="1900" b="1" dirty="0" err="1" smtClean="0"/>
              <a:t>Farnesol</a:t>
            </a:r>
            <a:r>
              <a:rPr lang="cs-CZ" sz="1900" dirty="0" smtClean="0"/>
              <a:t> – konvalinky</a:t>
            </a:r>
          </a:p>
          <a:p>
            <a:r>
              <a:rPr lang="cs-CZ" sz="1900" b="1" dirty="0" err="1" smtClean="0"/>
              <a:t>Kandien</a:t>
            </a:r>
            <a:r>
              <a:rPr lang="cs-CZ" sz="1900" dirty="0" smtClean="0"/>
              <a:t> – jalovcová silice</a:t>
            </a:r>
          </a:p>
          <a:p>
            <a:r>
              <a:rPr lang="cs-CZ" sz="1900" b="1" dirty="0" err="1" smtClean="0"/>
              <a:t>Selien</a:t>
            </a:r>
            <a:r>
              <a:rPr lang="cs-CZ" sz="1900" dirty="0" smtClean="0"/>
              <a:t> – celerová silice</a:t>
            </a:r>
          </a:p>
          <a:p>
            <a:r>
              <a:rPr lang="cs-CZ" sz="1900" b="1" dirty="0" err="1" smtClean="0"/>
              <a:t>Humulen</a:t>
            </a:r>
            <a:r>
              <a:rPr lang="cs-CZ" sz="1900" dirty="0" smtClean="0"/>
              <a:t> – chmelová silice</a:t>
            </a:r>
          </a:p>
          <a:p>
            <a:r>
              <a:rPr lang="cs-CZ" sz="1900" b="1" dirty="0" smtClean="0"/>
              <a:t>Kyselina </a:t>
            </a:r>
            <a:r>
              <a:rPr lang="cs-CZ" sz="1900" b="1" dirty="0" err="1" smtClean="0"/>
              <a:t>abscisová</a:t>
            </a:r>
            <a:r>
              <a:rPr lang="cs-CZ" sz="1900" b="1" dirty="0" smtClean="0"/>
              <a:t> </a:t>
            </a:r>
            <a:r>
              <a:rPr lang="cs-CZ" sz="1900" dirty="0" smtClean="0"/>
              <a:t>– zpomaluje růst rostlin</a:t>
            </a:r>
          </a:p>
          <a:p>
            <a:pPr>
              <a:buNone/>
            </a:pPr>
            <a:r>
              <a:rPr lang="cs-CZ" sz="1900" dirty="0"/>
              <a:t> </a:t>
            </a:r>
            <a:r>
              <a:rPr lang="cs-CZ" sz="1900" dirty="0" smtClean="0"/>
              <a:t>  ( inhibitor), způsobuje stárnutí a opadávání listů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608px-Matricaria_recutita_2008_07_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1142984"/>
            <a:ext cx="1578277" cy="159066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57158" y="2928934"/>
            <a:ext cx="250033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3200" dirty="0" err="1" smtClean="0"/>
              <a:t>Diterpenoidy</a:t>
            </a:r>
            <a:endParaRPr lang="cs-CZ" sz="3200" dirty="0"/>
          </a:p>
        </p:txBody>
      </p:sp>
      <p:sp>
        <p:nvSpPr>
          <p:cNvPr id="7" name="Obdélník 6"/>
          <p:cNvSpPr/>
          <p:nvPr/>
        </p:nvSpPr>
        <p:spPr>
          <a:xfrm>
            <a:off x="214282" y="3643314"/>
            <a:ext cx="4071966" cy="20313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b="1" dirty="0" err="1" smtClean="0"/>
              <a:t>Fytol</a:t>
            </a:r>
            <a:r>
              <a:rPr lang="cs-CZ" dirty="0" smtClean="0"/>
              <a:t> – ve formě esteru součástí </a:t>
            </a:r>
            <a:r>
              <a:rPr lang="cs-CZ" dirty="0" smtClean="0"/>
              <a:t>chlorofylu a představuje také vedlejší řetěze vit. K. Vitaminy E mají také součásti odvozené od </a:t>
            </a:r>
            <a:r>
              <a:rPr lang="cs-CZ" dirty="0" err="1" smtClean="0"/>
              <a:t>diterpenů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b="1" dirty="0" smtClean="0"/>
              <a:t>Vitamin A </a:t>
            </a:r>
            <a:r>
              <a:rPr lang="cs-CZ" dirty="0" smtClean="0"/>
              <a:t>–retinol, součástí zrakových pigmentů, vzniká </a:t>
            </a:r>
            <a:r>
              <a:rPr lang="cs-CZ" dirty="0" smtClean="0"/>
              <a:t>symetrickým štěpením </a:t>
            </a:r>
            <a:r>
              <a:rPr lang="el-GR" dirty="0" smtClean="0"/>
              <a:t>β</a:t>
            </a:r>
            <a:r>
              <a:rPr lang="cs-CZ" dirty="0" smtClean="0"/>
              <a:t>-karotenu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286380" y="3429000"/>
            <a:ext cx="2786082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  <a:alpha val="98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3200" dirty="0" err="1" smtClean="0"/>
              <a:t>Triterpenoidy</a:t>
            </a:r>
            <a:endParaRPr lang="cs-CZ" sz="3200" dirty="0"/>
          </a:p>
        </p:txBody>
      </p:sp>
      <p:sp>
        <p:nvSpPr>
          <p:cNvPr id="9" name="Obdélník 8"/>
          <p:cNvSpPr/>
          <p:nvPr/>
        </p:nvSpPr>
        <p:spPr>
          <a:xfrm>
            <a:off x="4429124" y="4071942"/>
            <a:ext cx="4572000" cy="20313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cs-CZ" b="1" dirty="0" err="1" smtClean="0"/>
              <a:t>Skvalen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- poprvé izolován z jaterního tuku žraloka, z něho syntézou steroidy</a:t>
            </a:r>
          </a:p>
          <a:p>
            <a:pPr>
              <a:buNone/>
            </a:pPr>
            <a:r>
              <a:rPr lang="cs-CZ" dirty="0" smtClean="0"/>
              <a:t>    - meziproduktem syntézy cholesterolu</a:t>
            </a:r>
          </a:p>
          <a:p>
            <a:pPr>
              <a:buNone/>
            </a:pPr>
            <a:r>
              <a:rPr lang="cs-CZ" dirty="0" smtClean="0"/>
              <a:t>    - je obsažen v olivovém oleji</a:t>
            </a:r>
          </a:p>
          <a:p>
            <a:r>
              <a:rPr lang="cs-CZ" b="1" dirty="0" err="1" smtClean="0"/>
              <a:t>Lanosterol</a:t>
            </a:r>
            <a:r>
              <a:rPr lang="cs-CZ" dirty="0" smtClean="0"/>
              <a:t> – meziprodukt metabolismu steroidů</a:t>
            </a:r>
            <a:endParaRPr lang="cs-CZ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57158" y="5715016"/>
          <a:ext cx="2874963" cy="935037"/>
        </p:xfrm>
        <a:graphic>
          <a:graphicData uri="http://schemas.openxmlformats.org/presentationml/2006/ole">
            <p:oleObj spid="_x0000_s24578" name="ChemSketch" r:id="rId5" imgW="2874240" imgH="93564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143240" y="6488668"/>
            <a:ext cx="10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Vitamin 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931</Words>
  <Application>Microsoft Office PowerPoint</Application>
  <PresentationFormat>Předvádění na obrazovce 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Motiv sady Office</vt:lpstr>
      <vt:lpstr>ACD/3D</vt:lpstr>
      <vt:lpstr>ChemSketch</vt:lpstr>
      <vt:lpstr>ACD/ChemSketch</vt:lpstr>
      <vt:lpstr> Izoprenoidy </vt:lpstr>
      <vt:lpstr>Rozdělení izoprenoidů</vt:lpstr>
      <vt:lpstr> Terpeny</vt:lpstr>
      <vt:lpstr>Co jsou silice, balzámy a pryskyřice?</vt:lpstr>
      <vt:lpstr>Monoterpeny   mají dvě izoprenové jednotky v molekule</vt:lpstr>
      <vt:lpstr>Menthol</vt:lpstr>
      <vt:lpstr> Myrcen</vt:lpstr>
      <vt:lpstr>Snímek 8</vt:lpstr>
      <vt:lpstr>Seskviterpeny</vt:lpstr>
      <vt:lpstr>Tetraterpenoidy</vt:lpstr>
      <vt:lpstr>Polyterpeny</vt:lpstr>
      <vt:lpstr>Použité 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Izoprenoidy</dc:title>
  <dc:creator>Jitky-PC</dc:creator>
  <cp:lastModifiedBy>Jitky-PC</cp:lastModifiedBy>
  <cp:revision>136</cp:revision>
  <dcterms:created xsi:type="dcterms:W3CDTF">2011-09-04T15:49:08Z</dcterms:created>
  <dcterms:modified xsi:type="dcterms:W3CDTF">2004-01-01T01:52:18Z</dcterms:modified>
</cp:coreProperties>
</file>