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6A819-7369-4447-BBE4-B97DC513C05F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16DC4-F93D-49B0-8CBF-17C7D01111E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16DC4-F93D-49B0-8CBF-17C7D01111E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4E100-B297-4684-A933-5DCD9E3135A7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DB258-7407-4E34-BCE8-02B04D0C8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bJ0nbzt5K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bJ0nbzt5Kw" TargetMode="External"/><Relationship Id="rId2" Type="http://schemas.openxmlformats.org/officeDocument/2006/relationships/hyperlink" Target="http://schoolworkhelper.net/wp-content/uploads/2010/07/electron-transport-chain.jpg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71670" y="2143116"/>
            <a:ext cx="5072098" cy="1528773"/>
          </a:xfrm>
          <a:ln w="76200"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Dýchací řetězec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239000" cy="82012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Respirační řetězec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400" b="1" dirty="0" smtClean="0"/>
              <a:t>Vnitřní strana membrány mitochondrií</a:t>
            </a:r>
          </a:p>
          <a:p>
            <a:r>
              <a:rPr lang="cs-CZ" sz="2400" dirty="0" smtClean="0"/>
              <a:t>Z hlediska energie nejdůležitější část aerobního katabolismu a jeho terminální fáze.</a:t>
            </a:r>
          </a:p>
          <a:p>
            <a:r>
              <a:rPr lang="cs-CZ" sz="2400" dirty="0" smtClean="0"/>
              <a:t>Problém účinného využití vznikající energie reakce kyslíku s vodíkem.</a:t>
            </a:r>
          </a:p>
          <a:p>
            <a:r>
              <a:rPr lang="cs-CZ" sz="2400" dirty="0" smtClean="0"/>
              <a:t>Řešení </a:t>
            </a:r>
            <a:r>
              <a:rPr lang="cs-CZ" sz="2400" b="1" dirty="0" smtClean="0"/>
              <a:t>vícestupňovým přechodem elektronů z vodíkových atomů na atomy kyslíku</a:t>
            </a:r>
            <a:r>
              <a:rPr lang="cs-CZ" sz="2400" dirty="0" smtClean="0"/>
              <a:t> ( vodní kaskáda).</a:t>
            </a:r>
          </a:p>
          <a:p>
            <a:r>
              <a:rPr lang="cs-CZ" sz="2400" dirty="0" smtClean="0"/>
              <a:t>Transport elektronů vodíkových atomů  systémem oxidoreduktáz</a:t>
            </a:r>
          </a:p>
          <a:p>
            <a:r>
              <a:rPr lang="cs-CZ" sz="2400" dirty="0" smtClean="0"/>
              <a:t>Ukládání uvolněné energie – </a:t>
            </a:r>
            <a:r>
              <a:rPr lang="cs-CZ" sz="2400" b="1" dirty="0" smtClean="0"/>
              <a:t>tvorba ATP, zbytek teplo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Biochemická baterie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sz="2000" dirty="0" smtClean="0"/>
          </a:p>
          <a:p>
            <a:r>
              <a:rPr lang="cs-CZ" sz="2000" b="1" dirty="0" smtClean="0"/>
              <a:t>Pevně jsou v membráně ukotveny čtyři systémy</a:t>
            </a:r>
            <a:r>
              <a:rPr lang="cs-CZ" sz="2000" dirty="0" smtClean="0"/>
              <a:t>: </a:t>
            </a:r>
          </a:p>
          <a:p>
            <a:r>
              <a:rPr lang="cs-CZ" sz="2000" b="1" dirty="0" smtClean="0"/>
              <a:t>Komplex I</a:t>
            </a:r>
            <a:r>
              <a:rPr lang="cs-CZ" sz="2000" dirty="0" smtClean="0"/>
              <a:t> slouží k odebrání elektronů z vodíků přinesených koenzymem NADH+H</a:t>
            </a:r>
            <a:r>
              <a:rPr lang="cs-CZ" sz="2000" baseline="30000" dirty="0" smtClean="0"/>
              <a:t>+</a:t>
            </a:r>
          </a:p>
          <a:p>
            <a:pPr>
              <a:buNone/>
            </a:pPr>
            <a:r>
              <a:rPr lang="cs-CZ" sz="2000" baseline="30000" dirty="0"/>
              <a:t> </a:t>
            </a:r>
            <a:r>
              <a:rPr lang="cs-CZ" sz="2000" baseline="30000" dirty="0" smtClean="0"/>
              <a:t> </a:t>
            </a:r>
            <a:r>
              <a:rPr lang="cs-CZ" sz="2000" dirty="0" smtClean="0"/>
              <a:t>     </a:t>
            </a:r>
            <a:r>
              <a:rPr lang="cs-CZ" sz="2000" b="1" dirty="0" smtClean="0"/>
              <a:t>Komplex II </a:t>
            </a:r>
            <a:r>
              <a:rPr lang="cs-CZ" sz="2000" dirty="0" smtClean="0"/>
              <a:t>odebírá elektrony z atomů vodíků přinesených pomocí FADH</a:t>
            </a:r>
            <a:r>
              <a:rPr lang="cs-CZ" sz="2000" baseline="-25000" dirty="0" smtClean="0"/>
              <a:t>2 </a:t>
            </a:r>
          </a:p>
          <a:p>
            <a:r>
              <a:rPr lang="cs-CZ" sz="2000" b="1" dirty="0" smtClean="0"/>
              <a:t>Komplex  III- </a:t>
            </a:r>
            <a:r>
              <a:rPr lang="cs-CZ" sz="2000" dirty="0" smtClean="0"/>
              <a:t>cytochromový – </a:t>
            </a:r>
            <a:r>
              <a:rPr lang="cs-CZ" sz="2000" dirty="0" err="1" smtClean="0"/>
              <a:t>hemoproteinový</a:t>
            </a:r>
            <a:r>
              <a:rPr lang="cs-CZ" sz="2000" dirty="0" smtClean="0"/>
              <a:t> typ b+c</a:t>
            </a:r>
            <a:r>
              <a:rPr lang="cs-CZ" sz="2000" baseline="-25000" dirty="0" smtClean="0"/>
              <a:t>1</a:t>
            </a:r>
            <a:endParaRPr lang="cs-CZ" sz="2000" dirty="0" smtClean="0"/>
          </a:p>
          <a:p>
            <a:r>
              <a:rPr lang="cs-CZ" sz="2000" b="1" dirty="0" smtClean="0"/>
              <a:t>Komplex IV </a:t>
            </a:r>
            <a:r>
              <a:rPr lang="cs-CZ" sz="2000" dirty="0" smtClean="0"/>
              <a:t>–cytochromový –</a:t>
            </a:r>
            <a:r>
              <a:rPr lang="cs-CZ" sz="2000" dirty="0" err="1" smtClean="0"/>
              <a:t>hemoproteinový</a:t>
            </a:r>
            <a:r>
              <a:rPr lang="cs-CZ" sz="2000" dirty="0" smtClean="0"/>
              <a:t> typ a+a</a:t>
            </a:r>
            <a:r>
              <a:rPr lang="cs-CZ" sz="2000" baseline="-25000" dirty="0" smtClean="0"/>
              <a:t>3</a:t>
            </a:r>
          </a:p>
          <a:p>
            <a:r>
              <a:rPr lang="cs-CZ" sz="2000" dirty="0" smtClean="0"/>
              <a:t>Dále</a:t>
            </a:r>
            <a:r>
              <a:rPr lang="cs-CZ" sz="2000" baseline="-25000" dirty="0" smtClean="0"/>
              <a:t> </a:t>
            </a:r>
            <a:r>
              <a:rPr lang="cs-CZ" sz="2000" dirty="0" smtClean="0"/>
              <a:t>jsou zde </a:t>
            </a:r>
            <a:r>
              <a:rPr lang="cs-CZ" sz="2000" b="1" dirty="0" smtClean="0"/>
              <a:t>dva mobilní přenašeče</a:t>
            </a:r>
            <a:r>
              <a:rPr lang="cs-CZ" sz="2000" dirty="0" smtClean="0"/>
              <a:t>: </a:t>
            </a:r>
            <a:r>
              <a:rPr lang="cs-CZ" sz="2000" b="1" dirty="0" err="1" smtClean="0"/>
              <a:t>CoQ</a:t>
            </a:r>
            <a:r>
              <a:rPr lang="cs-CZ" sz="2000" b="1" dirty="0" smtClean="0"/>
              <a:t> = </a:t>
            </a:r>
            <a:r>
              <a:rPr lang="cs-CZ" sz="2000" b="1" dirty="0" err="1" smtClean="0"/>
              <a:t>koenzymQ</a:t>
            </a:r>
            <a:r>
              <a:rPr lang="cs-CZ" sz="2000" b="1" dirty="0" smtClean="0"/>
              <a:t>=</a:t>
            </a:r>
            <a:r>
              <a:rPr lang="cs-CZ" sz="2000" b="1" dirty="0" err="1" smtClean="0"/>
              <a:t>ubichinon</a:t>
            </a:r>
            <a:r>
              <a:rPr lang="cs-CZ" sz="2000" b="1" dirty="0" smtClean="0"/>
              <a:t> </a:t>
            </a:r>
            <a:r>
              <a:rPr lang="cs-CZ" sz="2000" dirty="0" smtClean="0"/>
              <a:t>–přenáší elektrony ze </a:t>
            </a:r>
            <a:r>
              <a:rPr lang="cs-CZ" sz="2000" dirty="0" err="1" smtClean="0"/>
              <a:t>kompl</a:t>
            </a:r>
            <a:r>
              <a:rPr lang="cs-CZ" sz="2000" dirty="0" smtClean="0"/>
              <a:t>. I a II na komplex III, dále </a:t>
            </a:r>
            <a:r>
              <a:rPr lang="cs-CZ" sz="2000" b="1" dirty="0" smtClean="0"/>
              <a:t>cytochrom c</a:t>
            </a:r>
            <a:r>
              <a:rPr lang="cs-CZ" sz="2000" dirty="0" smtClean="0"/>
              <a:t>, který přenáší elektrony mezi III. a IV. komplexem.</a:t>
            </a:r>
          </a:p>
          <a:p>
            <a:r>
              <a:rPr lang="cs-CZ" sz="2000" dirty="0" smtClean="0"/>
              <a:t>Transport elektronů řetězcem vyvolá přechod protonů z nitra mitochondrie do buněčné cytoplazmy. Vzniká </a:t>
            </a:r>
            <a:r>
              <a:rPr lang="cs-CZ" sz="2000" b="1" dirty="0" smtClean="0"/>
              <a:t>protonový gradient(spád</a:t>
            </a:r>
            <a:r>
              <a:rPr lang="cs-CZ" sz="2000" dirty="0" smtClean="0"/>
              <a:t>). </a:t>
            </a:r>
          </a:p>
          <a:p>
            <a:r>
              <a:rPr lang="cs-CZ" sz="2000" dirty="0" err="1" smtClean="0"/>
              <a:t>Cytoplazmový</a:t>
            </a:r>
            <a:r>
              <a:rPr lang="cs-CZ" sz="2000" dirty="0" smtClean="0"/>
              <a:t> prostor se okyselí asi o 1,4 jednotek pH. Vzniká </a:t>
            </a:r>
            <a:r>
              <a:rPr lang="cs-CZ" sz="2000" b="1" dirty="0" err="1" smtClean="0"/>
              <a:t>protonmotivní</a:t>
            </a:r>
            <a:r>
              <a:rPr lang="cs-CZ" sz="2000" dirty="0" smtClean="0"/>
              <a:t> </a:t>
            </a:r>
            <a:r>
              <a:rPr lang="cs-CZ" sz="2000" b="1" dirty="0" smtClean="0"/>
              <a:t>síla</a:t>
            </a:r>
            <a:r>
              <a:rPr lang="cs-CZ" sz="2000" dirty="0" smtClean="0"/>
              <a:t>, která představuje nahromaděnou energii, stejně jako voda přepumpovaná do výše položeného rezervoáru. Při zpětném návratu protonů do nitra mitochondrií (vyrovnávání pH) se </a:t>
            </a:r>
            <a:r>
              <a:rPr lang="cs-CZ" sz="2000" dirty="0" err="1" smtClean="0"/>
              <a:t>protonmotivní</a:t>
            </a:r>
            <a:r>
              <a:rPr lang="cs-CZ" sz="2000" dirty="0" smtClean="0"/>
              <a:t> síla využije na </a:t>
            </a:r>
            <a:r>
              <a:rPr lang="cs-CZ" sz="2000" b="1" dirty="0" smtClean="0"/>
              <a:t>tvorbu ATP</a:t>
            </a:r>
            <a:r>
              <a:rPr lang="cs-CZ" sz="2000" dirty="0" smtClean="0"/>
              <a:t>. To zajišťuje ATP-</a:t>
            </a:r>
            <a:r>
              <a:rPr lang="cs-CZ" sz="2000" dirty="0" err="1" smtClean="0"/>
              <a:t>asa</a:t>
            </a:r>
            <a:r>
              <a:rPr lang="cs-CZ" sz="2000" dirty="0" smtClean="0"/>
              <a:t> kotvená v sousedství dýchacího řetězce.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4"/>
            <a:ext cx="6786610" cy="5851503"/>
          </a:xfrm>
          <a:prstGeom prst="rect">
            <a:avLst/>
          </a:prstGeom>
          <a:solidFill>
            <a:srgbClr val="FF0000"/>
          </a:solidFill>
          <a:ln w="349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3286116" y="4929198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ubichinon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00562" y="5143512"/>
            <a:ext cx="136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Cytochrom c</a:t>
            </a:r>
            <a:endParaRPr lang="cs-CZ" dirty="0"/>
          </a:p>
        </p:txBody>
      </p:sp>
      <p:cxnSp>
        <p:nvCxnSpPr>
          <p:cNvPr id="9" name="Přímá spojovací šipka 8"/>
          <p:cNvCxnSpPr/>
          <p:nvPr/>
        </p:nvCxnSpPr>
        <p:spPr>
          <a:xfrm rot="5400000" flipH="1" flipV="1">
            <a:off x="3143240" y="4214818"/>
            <a:ext cx="1285884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rot="16200000" flipV="1">
            <a:off x="3679025" y="3893347"/>
            <a:ext cx="2071702" cy="28575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242048" cy="677246"/>
          </a:xfrm>
          <a:ln w="5715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 smtClean="0"/>
              <a:t>Schema</a:t>
            </a:r>
            <a:r>
              <a:rPr lang="cs-CZ" dirty="0" smtClean="0"/>
              <a:t> dýchacího řetězce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 rot="5400000">
            <a:off x="-1714544" y="3929066"/>
            <a:ext cx="5143536" cy="1588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785786" y="157161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0" y="1428736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-0,32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857224" y="207167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785786" y="228599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785786" y="250030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785786" y="628652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785786" y="421481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214282" y="6215082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0,82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42844" y="4071942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0,24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0" y="2500306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0,04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0" y="2214554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0,03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85720" y="19288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14282" y="121442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1714480" y="1285860"/>
            <a:ext cx="1090363" cy="369332"/>
          </a:xfrm>
          <a:prstGeom prst="rect">
            <a:avLst/>
          </a:prstGeom>
          <a:ln w="28575">
            <a:solidFill>
              <a:schemeClr val="accent6"/>
            </a:solidFill>
          </a:ln>
        </p:spPr>
        <p:txBody>
          <a:bodyPr wrap="none">
            <a:spAutoFit/>
          </a:bodyPr>
          <a:lstStyle/>
          <a:p>
            <a:r>
              <a:rPr lang="cs-CZ" dirty="0" smtClean="0"/>
              <a:t>NADH+H</a:t>
            </a:r>
            <a:r>
              <a:rPr lang="cs-CZ" baseline="30000" dirty="0" smtClean="0"/>
              <a:t>+</a:t>
            </a:r>
            <a:endParaRPr lang="cs-CZ" dirty="0"/>
          </a:p>
        </p:txBody>
      </p:sp>
      <p:cxnSp>
        <p:nvCxnSpPr>
          <p:cNvPr id="28" name="Přímá spojovací šipka 27"/>
          <p:cNvCxnSpPr/>
          <p:nvPr/>
        </p:nvCxnSpPr>
        <p:spPr>
          <a:xfrm>
            <a:off x="2928926" y="1428736"/>
            <a:ext cx="64294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3714744" y="1285860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NAD</a:t>
            </a:r>
            <a:r>
              <a:rPr lang="cs-CZ" baseline="30000" dirty="0" smtClean="0"/>
              <a:t>+</a:t>
            </a:r>
            <a:endParaRPr lang="cs-CZ" dirty="0"/>
          </a:p>
        </p:txBody>
      </p:sp>
      <p:cxnSp>
        <p:nvCxnSpPr>
          <p:cNvPr id="32" name="Přímá spojovací šipka 31"/>
          <p:cNvCxnSpPr/>
          <p:nvPr/>
        </p:nvCxnSpPr>
        <p:spPr>
          <a:xfrm rot="5400000">
            <a:off x="3036877" y="1606537"/>
            <a:ext cx="357190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3286116" y="150017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2e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714612" y="1785926"/>
            <a:ext cx="110357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Komplex I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2143108" y="2143116"/>
            <a:ext cx="116128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Komplex II</a:t>
            </a:r>
            <a:endParaRPr lang="cs-CZ" dirty="0"/>
          </a:p>
        </p:txBody>
      </p:sp>
      <p:cxnSp>
        <p:nvCxnSpPr>
          <p:cNvPr id="38" name="Přímá spojovací šipka 37"/>
          <p:cNvCxnSpPr/>
          <p:nvPr/>
        </p:nvCxnSpPr>
        <p:spPr>
          <a:xfrm>
            <a:off x="1571604" y="2285992"/>
            <a:ext cx="57150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928662" y="2071678"/>
            <a:ext cx="776046" cy="369332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FADH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1714480" y="185736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2e</a:t>
            </a:r>
            <a:endParaRPr lang="cs-CZ" dirty="0"/>
          </a:p>
        </p:txBody>
      </p:sp>
      <p:cxnSp>
        <p:nvCxnSpPr>
          <p:cNvPr id="44" name="Přímá spojovací šipka 43"/>
          <p:cNvCxnSpPr/>
          <p:nvPr/>
        </p:nvCxnSpPr>
        <p:spPr>
          <a:xfrm rot="16200000" flipH="1">
            <a:off x="3266327" y="2448657"/>
            <a:ext cx="487924" cy="1971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36" idx="2"/>
          </p:cNvCxnSpPr>
          <p:nvPr/>
        </p:nvCxnSpPr>
        <p:spPr>
          <a:xfrm rot="16200000" flipH="1">
            <a:off x="2939565" y="2296631"/>
            <a:ext cx="130734" cy="56236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2857488" y="3429000"/>
            <a:ext cx="121898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Komplex III</a:t>
            </a:r>
            <a:endParaRPr lang="cs-CZ" dirty="0"/>
          </a:p>
        </p:txBody>
      </p:sp>
      <p:cxnSp>
        <p:nvCxnSpPr>
          <p:cNvPr id="51" name="Přímá spojovací šipka 50"/>
          <p:cNvCxnSpPr/>
          <p:nvPr/>
        </p:nvCxnSpPr>
        <p:spPr>
          <a:xfrm rot="16200000" flipH="1">
            <a:off x="3318152" y="3254088"/>
            <a:ext cx="224269" cy="2589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2786050" y="5072074"/>
            <a:ext cx="150019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Kompex</a:t>
            </a:r>
            <a:r>
              <a:rPr lang="cs-CZ" dirty="0" smtClean="0"/>
              <a:t> IV</a:t>
            </a:r>
            <a:endParaRPr lang="cs-CZ" dirty="0"/>
          </a:p>
        </p:txBody>
      </p:sp>
      <p:cxnSp>
        <p:nvCxnSpPr>
          <p:cNvPr id="58" name="Přímá spojovací šipka 57"/>
          <p:cNvCxnSpPr/>
          <p:nvPr/>
        </p:nvCxnSpPr>
        <p:spPr>
          <a:xfrm rot="5400000">
            <a:off x="3179753" y="4035429"/>
            <a:ext cx="357190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/>
          <p:nvPr/>
        </p:nvCxnSpPr>
        <p:spPr>
          <a:xfrm rot="5400000">
            <a:off x="3215472" y="4856966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2071670" y="635795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 H</a:t>
            </a:r>
            <a:r>
              <a:rPr lang="cs-CZ" baseline="30000" dirty="0" smtClean="0"/>
              <a:t> +</a:t>
            </a:r>
            <a:r>
              <a:rPr lang="cs-CZ" dirty="0" smtClean="0"/>
              <a:t>+ ½ O</a:t>
            </a:r>
            <a:r>
              <a:rPr lang="cs-CZ" baseline="-25000" dirty="0" smtClean="0"/>
              <a:t>2</a:t>
            </a:r>
            <a:endParaRPr lang="cs-CZ" baseline="30000" dirty="0"/>
          </a:p>
        </p:txBody>
      </p:sp>
      <p:cxnSp>
        <p:nvCxnSpPr>
          <p:cNvPr id="63" name="Přímá spojovací šipka 62"/>
          <p:cNvCxnSpPr/>
          <p:nvPr/>
        </p:nvCxnSpPr>
        <p:spPr>
          <a:xfrm>
            <a:off x="3286116" y="657227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šipka 64"/>
          <p:cNvCxnSpPr/>
          <p:nvPr/>
        </p:nvCxnSpPr>
        <p:spPr>
          <a:xfrm rot="5400000">
            <a:off x="2893207" y="5965049"/>
            <a:ext cx="1072364" cy="79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/>
          <p:nvPr/>
        </p:nvSpPr>
        <p:spPr>
          <a:xfrm>
            <a:off x="4000496" y="628652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3643306" y="5715016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2e</a:t>
            </a:r>
            <a:endParaRPr lang="cs-CZ" dirty="0"/>
          </a:p>
        </p:txBody>
      </p:sp>
      <p:cxnSp>
        <p:nvCxnSpPr>
          <p:cNvPr id="69" name="Přímá spojovací šipka 68"/>
          <p:cNvCxnSpPr/>
          <p:nvPr/>
        </p:nvCxnSpPr>
        <p:spPr>
          <a:xfrm rot="16200000" flipH="1">
            <a:off x="2214546" y="3929066"/>
            <a:ext cx="5214974" cy="7143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šipka 70"/>
          <p:cNvCxnSpPr/>
          <p:nvPr/>
        </p:nvCxnSpPr>
        <p:spPr>
          <a:xfrm rot="16200000" flipH="1">
            <a:off x="3607587" y="4393413"/>
            <a:ext cx="4286280" cy="71438"/>
          </a:xfrm>
          <a:prstGeom prst="straightConnector1">
            <a:avLst/>
          </a:prstGeom>
          <a:ln w="254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ovéPole 71"/>
          <p:cNvSpPr txBox="1"/>
          <p:nvPr/>
        </p:nvSpPr>
        <p:spPr>
          <a:xfrm>
            <a:off x="4929190" y="3929066"/>
            <a:ext cx="700448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3 ATP</a:t>
            </a:r>
            <a:endParaRPr lang="cs-CZ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5857884" y="4786322"/>
            <a:ext cx="700448" cy="3693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2 ATP</a:t>
            </a:r>
            <a:endParaRPr lang="cs-CZ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2857488" y="4286256"/>
            <a:ext cx="1038554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cytochromc</a:t>
            </a:r>
            <a:endParaRPr lang="cs-CZ" sz="1400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2786050" y="2786058"/>
            <a:ext cx="1193147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cs-CZ" dirty="0" err="1" smtClean="0"/>
              <a:t>KoenzymQ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28596" y="285728"/>
            <a:ext cx="8229600" cy="1143000"/>
          </a:xfrm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Dýchací řetězec - rovnice</a:t>
            </a:r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70067" y="1641958"/>
          <a:ext cx="1935212" cy="696419"/>
        </p:xfrm>
        <a:graphic>
          <a:graphicData uri="http://schemas.openxmlformats.org/presentationml/2006/ole">
            <p:oleObj spid="_x0000_s1026" name="ChemSketch" r:id="rId3" imgW="856440" imgH="338400" progId="ACD.ChemSketch.20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15810" y="1641846"/>
          <a:ext cx="2387428" cy="767969"/>
        </p:xfrm>
        <a:graphic>
          <a:graphicData uri="http://schemas.openxmlformats.org/presentationml/2006/ole">
            <p:oleObj spid="_x0000_s1027" name="ChemSketch" r:id="rId4" imgW="957240" imgH="338400" progId="ACD.ChemSketch.20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057543" y="3000372"/>
          <a:ext cx="1953684" cy="695327"/>
        </p:xfrm>
        <a:graphic>
          <a:graphicData uri="http://schemas.openxmlformats.org/presentationml/2006/ole">
            <p:oleObj spid="_x0000_s1028" name="ChemSketch" r:id="rId5" imgW="865800" imgH="338400" progId="ACD.ChemSketch.20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449058" y="3070710"/>
          <a:ext cx="2175521" cy="702134"/>
        </p:xfrm>
        <a:graphic>
          <a:graphicData uri="http://schemas.openxmlformats.org/presentationml/2006/ole">
            <p:oleObj spid="_x0000_s1029" name="ChemSketch" r:id="rId6" imgW="954000" imgH="338400" progId="ACD.ChemSketch.20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231124" y="4286256"/>
          <a:ext cx="1956761" cy="766766"/>
        </p:xfrm>
        <a:graphic>
          <a:graphicData uri="http://schemas.openxmlformats.org/presentationml/2006/ole">
            <p:oleObj spid="_x0000_s1030" name="ChemSketch" r:id="rId7" imgW="786240" imgH="338400" progId="ACD.ChemSketch.20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604304" y="4429132"/>
          <a:ext cx="1781083" cy="689570"/>
        </p:xfrm>
        <a:graphic>
          <a:graphicData uri="http://schemas.openxmlformats.org/presentationml/2006/ole">
            <p:oleObj spid="_x0000_s1031" name="ChemSketch" r:id="rId8" imgW="795600" imgH="338400" progId="ACD.ChemSketch.20">
              <p:embed/>
            </p:oleObj>
          </a:graphicData>
        </a:graphic>
      </p:graphicFrame>
      <p:sp>
        <p:nvSpPr>
          <p:cNvPr id="10" name="Šipka doprava 9"/>
          <p:cNvSpPr/>
          <p:nvPr/>
        </p:nvSpPr>
        <p:spPr>
          <a:xfrm>
            <a:off x="3143240" y="2071678"/>
            <a:ext cx="8572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3143240" y="3357562"/>
            <a:ext cx="10001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3214678" y="4643446"/>
            <a:ext cx="107157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214414" y="6000768"/>
            <a:ext cx="6190926" cy="3693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/>
              <a:t>60% energie ke krytí tepelných ztrát, 40% se uloží ve formě ATP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Animace dýchacího řetězce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?v=xbJ0nbzt5Kw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Video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8" name="Zástupný symbol pro obsah 7" descr="dýchací řetězec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2858771" y="2143116"/>
            <a:ext cx="5774929" cy="3214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2043098" cy="106047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71611"/>
            <a:ext cx="2257412" cy="603263"/>
          </a:xfr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Videa, obrázky: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400" dirty="0" smtClean="0">
                <a:hlinkClick r:id="rId2"/>
              </a:rPr>
              <a:t>http://schoolworkhelper.net/wp-content/uploads/2010/07/electron-transport-chain.jpg</a:t>
            </a:r>
            <a:endParaRPr lang="cs-CZ" sz="1400" dirty="0" smtClean="0"/>
          </a:p>
          <a:p>
            <a:r>
              <a:rPr lang="cs-CZ" sz="1400" dirty="0" smtClean="0">
                <a:hlinkClick r:id="rId3"/>
              </a:rPr>
              <a:t>http://www.</a:t>
            </a:r>
            <a:r>
              <a:rPr lang="cs-CZ" sz="1400" dirty="0" err="1" smtClean="0">
                <a:hlinkClick r:id="rId3"/>
              </a:rPr>
              <a:t>youtube.com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watch</a:t>
            </a:r>
            <a:r>
              <a:rPr lang="cs-CZ" sz="1400" dirty="0" smtClean="0">
                <a:hlinkClick r:id="rId3"/>
              </a:rPr>
              <a:t>?v=xbJ0nbzt5Kw</a:t>
            </a:r>
            <a:endParaRPr lang="cs-CZ" sz="1400" dirty="0" smtClean="0"/>
          </a:p>
          <a:p>
            <a:r>
              <a:rPr lang="cs-CZ" sz="1400" dirty="0" smtClean="0"/>
              <a:t>http://vydavatelstvi.vscht.cz/knihy/uid_es-002_v1/figures/teorie_chemiosmoticka.01.jpg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71611"/>
            <a:ext cx="1570049" cy="603263"/>
          </a:xfr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400" dirty="0" err="1" smtClean="0"/>
              <a:t>Čársky</a:t>
            </a:r>
            <a:r>
              <a:rPr lang="cs-CZ" sz="1400" dirty="0" smtClean="0"/>
              <a:t>, J a kol. </a:t>
            </a:r>
            <a:r>
              <a:rPr lang="cs-CZ" sz="1400" i="1" dirty="0" smtClean="0"/>
              <a:t>Chemie pro III. ročník gymnázií</a:t>
            </a:r>
            <a:r>
              <a:rPr lang="cs-CZ" sz="1400" dirty="0" smtClean="0"/>
              <a:t>. 1. české </a:t>
            </a:r>
            <a:r>
              <a:rPr lang="cs-CZ" sz="1400" dirty="0" err="1" smtClean="0"/>
              <a:t>vyd</a:t>
            </a:r>
            <a:r>
              <a:rPr lang="cs-CZ" sz="1400" dirty="0" smtClean="0"/>
              <a:t>. Praha: SPN, 1986.</a:t>
            </a:r>
          </a:p>
          <a:p>
            <a:r>
              <a:rPr lang="cs-CZ" sz="1400" dirty="0" smtClean="0"/>
              <a:t>Kolář, K. a kol. </a:t>
            </a:r>
            <a:r>
              <a:rPr lang="cs-CZ" sz="1400" i="1" dirty="0" smtClean="0"/>
              <a:t>Chemie (organická a biochemie) II. pro gymnázia. </a:t>
            </a:r>
            <a:r>
              <a:rPr lang="cs-CZ" sz="1400" dirty="0" smtClean="0"/>
              <a:t>1. </a:t>
            </a:r>
            <a:r>
              <a:rPr lang="cs-CZ" sz="1400" dirty="0" err="1" smtClean="0"/>
              <a:t>vyd.Praha</a:t>
            </a:r>
            <a:r>
              <a:rPr lang="cs-CZ" sz="1400" dirty="0" smtClean="0"/>
              <a:t>: SPN, 1997</a:t>
            </a:r>
          </a:p>
          <a:p>
            <a:r>
              <a:rPr lang="cs-CZ" sz="1400" dirty="0" smtClean="0"/>
              <a:t>Svoboda, J., Kratochvíl, B. </a:t>
            </a:r>
            <a:r>
              <a:rPr lang="cs-CZ" sz="1400" i="1" dirty="0" smtClean="0"/>
              <a:t>Chemie pro střední školy 2b. </a:t>
            </a:r>
            <a:r>
              <a:rPr lang="cs-CZ" sz="1400" dirty="0" smtClean="0"/>
              <a:t>1.vyd. Praha: </a:t>
            </a:r>
            <a:r>
              <a:rPr lang="cs-CZ" sz="1400" dirty="0" err="1" smtClean="0"/>
              <a:t>Scientia</a:t>
            </a:r>
            <a:r>
              <a:rPr lang="cs-CZ" sz="1400" dirty="0" smtClean="0"/>
              <a:t>,</a:t>
            </a:r>
            <a:r>
              <a:rPr lang="cs-CZ" sz="1400" dirty="0" err="1" smtClean="0"/>
              <a:t>spol.sr.o</a:t>
            </a:r>
            <a:r>
              <a:rPr lang="cs-CZ" sz="1400" dirty="0" smtClean="0"/>
              <a:t>., pedagogické nakladatelství</a:t>
            </a:r>
          </a:p>
          <a:p>
            <a:r>
              <a:rPr lang="cs-CZ" sz="1400" dirty="0" err="1" smtClean="0"/>
              <a:t>Habermann</a:t>
            </a:r>
            <a:r>
              <a:rPr lang="cs-CZ" sz="1400" dirty="0" smtClean="0"/>
              <a:t> V.,Černý R., </a:t>
            </a:r>
            <a:r>
              <a:rPr lang="cs-CZ" sz="1400" dirty="0" err="1" smtClean="0"/>
              <a:t>Kotyza</a:t>
            </a:r>
            <a:r>
              <a:rPr lang="cs-CZ" sz="1400" dirty="0" smtClean="0"/>
              <a:t> J. </a:t>
            </a:r>
            <a:r>
              <a:rPr lang="cs-CZ" sz="1400" i="1" dirty="0" smtClean="0"/>
              <a:t>Přehled základů biochemie.dotisk.</a:t>
            </a:r>
            <a:r>
              <a:rPr lang="cs-CZ" sz="1400" dirty="0" smtClean="0"/>
              <a:t> Praha:Karolinum, 1993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392</Words>
  <Application>Microsoft Office PowerPoint</Application>
  <PresentationFormat>Předvádění na obrazovce (4:3)</PresentationFormat>
  <Paragraphs>60</Paragraphs>
  <Slides>8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Motiv sady Office</vt:lpstr>
      <vt:lpstr>ChemSketch</vt:lpstr>
      <vt:lpstr>Dýchací řetězec</vt:lpstr>
      <vt:lpstr>Respirační řetězec</vt:lpstr>
      <vt:lpstr>Biochemická baterie</vt:lpstr>
      <vt:lpstr>Snímek 4</vt:lpstr>
      <vt:lpstr>Schema dýchacího řetězce</vt:lpstr>
      <vt:lpstr>Dýchací řetězec - rovnice</vt:lpstr>
      <vt:lpstr>Animace dýchacího řetězce</vt:lpstr>
      <vt:lpstr>Zdroje: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Dýchací řetězec</dc:title>
  <dc:creator>Jitky-PC</dc:creator>
  <cp:lastModifiedBy>Jitky-PC</cp:lastModifiedBy>
  <cp:revision>49</cp:revision>
  <dcterms:created xsi:type="dcterms:W3CDTF">2011-08-22T11:08:58Z</dcterms:created>
  <dcterms:modified xsi:type="dcterms:W3CDTF">2015-12-30T00:29:00Z</dcterms:modified>
</cp:coreProperties>
</file>