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9"/>
  </p:notesMasterIdLst>
  <p:sldIdLst>
    <p:sldId id="256" r:id="rId2"/>
    <p:sldId id="292" r:id="rId3"/>
    <p:sldId id="291" r:id="rId4"/>
    <p:sldId id="258" r:id="rId5"/>
    <p:sldId id="264" r:id="rId6"/>
    <p:sldId id="259" r:id="rId7"/>
    <p:sldId id="260" r:id="rId8"/>
    <p:sldId id="261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80" r:id="rId22"/>
    <p:sldId id="281" r:id="rId23"/>
    <p:sldId id="282" r:id="rId24"/>
    <p:sldId id="283" r:id="rId25"/>
    <p:sldId id="286" r:id="rId26"/>
    <p:sldId id="288" r:id="rId27"/>
    <p:sldId id="295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63" autoAdjust="0"/>
    <p:restoredTop sz="98208" autoAdjust="0"/>
  </p:normalViewPr>
  <p:slideViewPr>
    <p:cSldViewPr>
      <p:cViewPr varScale="1">
        <p:scale>
          <a:sx n="106" d="100"/>
          <a:sy n="106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45961-7E21-4D92-9AEA-C10CCBC9FE8A}" type="datetimeFigureOut">
              <a:rPr lang="cs-CZ" smtClean="0"/>
              <a:pPr/>
              <a:t>29.12.2015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B74A9-4B03-46FD-8F24-6435809A13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B74A9-4B03-46FD-8F24-6435809A13E8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952D9-4F75-488F-AF98-45A8515451C8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4A579-2BC9-419C-BD9A-EF91F1ED5DF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97584-C5F2-4721-82AA-2497588DA084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828DC-32DC-42C3-A926-AA6F5CE62D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952D4-A3A3-4246-8322-0C21AC27C60B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9B0B8-9D7B-4FA8-AD92-5218CE9A95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7B861-934F-4E7C-ABBB-2408FE5185CD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A871B-9C37-4E91-B6D2-B07B3E6282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E05E8-F186-4EB2-914F-C78AA2B24CC1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1FA50-6134-479D-9480-F6587BF2A4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E7AFA-1562-4B43-872D-35D843780DF0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18E22-4C02-44ED-8160-29BF296B3E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C242AD-9321-45F9-979C-6A0F52750B2D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4402F-5098-4D5E-8978-C117271804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3A677-43CF-4F55-A23E-D423C95B004D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C7BB8-1512-46D5-BF8C-14E8C83A695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B7011-3684-401F-9F93-11EE46EED7E3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F5614-9E28-491F-A382-040DEAF3A6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0B1B2-192E-47F6-AE12-96C82638AF07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E6EB5-754B-4FB0-B389-70B69F7E69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4FCCF-8F4B-4C73-8034-D4738A6BE4A8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31F98-8D21-4536-8B89-190BDE9449E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7E8234-0238-4678-8869-F4E6B994D3E6}" type="datetimeFigureOut">
              <a:rPr lang="cs-CZ" smtClean="0"/>
              <a:pPr>
                <a:defRPr/>
              </a:pPr>
              <a:t>29.12.2015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671102-535C-437F-8C26-61DCE221AD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tpo.cz/inovacni-portal/images/succes-stories-clanky/obrazek/thumbnails/pavouci-sit.jpg" TargetMode="External"/><Relationship Id="rId13" Type="http://schemas.openxmlformats.org/officeDocument/2006/relationships/hyperlink" Target="http://24.media.tumblr.com/tumblr_ljie81F2VQ1qcmrkno1_500.jpg" TargetMode="External"/><Relationship Id="rId3" Type="http://schemas.openxmlformats.org/officeDocument/2006/relationships/hyperlink" Target="http://commons.wikimedia.org/wiki/File:Sicklecells.jpg" TargetMode="External"/><Relationship Id="rId7" Type="http://schemas.openxmlformats.org/officeDocument/2006/relationships/hyperlink" Target="http://orion.chemi.muni.cz/e_learning/=Texty/05-Fibril%C3%A1rn%C3%AD%20b%C3%ADlkoviny/05-FibrBilk.htm" TargetMode="External"/><Relationship Id="rId12" Type="http://schemas.openxmlformats.org/officeDocument/2006/relationships/hyperlink" Target="http://faculty.uml.edu/vbarsegov/research/images/fibrinogen_1.png" TargetMode="External"/><Relationship Id="rId2" Type="http://schemas.openxmlformats.org/officeDocument/2006/relationships/hyperlink" Target="http://commons.wikimedia.org/wiki/File:Proinsulin.gi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kvhs.nbed.nb.ca/gallant/biology/quaternary_structure.jpg" TargetMode="External"/><Relationship Id="rId11" Type="http://schemas.openxmlformats.org/officeDocument/2006/relationships/hyperlink" Target="http://commons.wikimedia.org/wiki/File:Collagen_biosynthesis_(fr).jpg" TargetMode="External"/><Relationship Id="rId5" Type="http://schemas.openxmlformats.org/officeDocument/2006/relationships/hyperlink" Target="http://en.wikipedia.org/wiki/File:Main_protein_structure_levels_en.svg" TargetMode="External"/><Relationship Id="rId10" Type="http://schemas.openxmlformats.org/officeDocument/2006/relationships/hyperlink" Target="http://commons.wikimedia.org/wiki/File:Collagentriplehelix.png" TargetMode="External"/><Relationship Id="rId4" Type="http://schemas.openxmlformats.org/officeDocument/2006/relationships/hyperlink" Target="http://commons.wikimedia.org/wiki/File:ProteinStructures.png" TargetMode="External"/><Relationship Id="rId9" Type="http://schemas.openxmlformats.org/officeDocument/2006/relationships/hyperlink" Target="http://www.cegep-ste-foy.qc.ca/profs/gbourbonnais/pascal/fya/chimcell/notesmolecules/proteines_3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2143116"/>
            <a:ext cx="4786346" cy="653614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rgbClr val="FF0000"/>
                </a:solidFill>
              </a:rPr>
              <a:t>Bílkoviny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Struktura bílkovin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4 typy: primární, sekundární, terciární, kvartérní</a:t>
            </a:r>
            <a:endParaRPr lang="cs-CZ" sz="27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1. Primární struktura bílkovin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b="1" dirty="0" smtClean="0"/>
              <a:t>   -je dána posloupností AK v řetězci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b="1" dirty="0" smtClean="0"/>
              <a:t> - podmiňuje vlastnosti bílkovin a jejich funkci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b="1" dirty="0" smtClean="0"/>
              <a:t>  </a:t>
            </a:r>
            <a:r>
              <a:rPr lang="cs-CZ" sz="2000" dirty="0" smtClean="0"/>
              <a:t>dojde-li k záměně AK v řetězci – choroby molekulární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/>
              <a:t>( srpkovitá anemie). Pořadí AK v řetězci je zakódováno ve struktuře DNA.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2. Sekundární struktura bílkovin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b="1" dirty="0" smtClean="0"/>
              <a:t>     - geometrické uspořádání polypeptidického řetězce, umožňují ji vodíkové vazby  mezi C=O a N-H peptidických řetězců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/>
              <a:t>       </a:t>
            </a:r>
            <a:r>
              <a:rPr lang="cs-CZ" sz="2000" b="1" dirty="0" smtClean="0"/>
              <a:t>šroubovice </a:t>
            </a:r>
            <a:r>
              <a:rPr lang="el-GR" sz="2000" b="1" dirty="0" smtClean="0">
                <a:latin typeface="Calibri"/>
              </a:rPr>
              <a:t>α</a:t>
            </a:r>
            <a:r>
              <a:rPr lang="cs-CZ" sz="2000" b="1" dirty="0" smtClean="0">
                <a:latin typeface="Calibri"/>
              </a:rPr>
              <a:t>-</a:t>
            </a:r>
            <a:r>
              <a:rPr lang="cs-CZ" sz="2000" b="1" dirty="0" err="1" smtClean="0">
                <a:latin typeface="Calibri"/>
              </a:rPr>
              <a:t>helix</a:t>
            </a:r>
            <a:r>
              <a:rPr lang="cs-CZ" sz="2000" b="1" dirty="0" smtClean="0">
                <a:latin typeface="Calibri"/>
              </a:rPr>
              <a:t> </a:t>
            </a:r>
            <a:r>
              <a:rPr lang="cs-CZ" sz="2000" dirty="0" smtClean="0">
                <a:latin typeface="Calibri"/>
              </a:rPr>
              <a:t>–pravotočivá –na jeden závit asi 3,7 AK zbytků (</a:t>
            </a:r>
            <a:r>
              <a:rPr lang="cs-CZ" sz="2000" dirty="0" err="1" smtClean="0">
                <a:latin typeface="Calibri"/>
              </a:rPr>
              <a:t>sruktura</a:t>
            </a:r>
            <a:r>
              <a:rPr lang="cs-CZ" sz="2000" dirty="0" smtClean="0">
                <a:latin typeface="Calibri"/>
              </a:rPr>
              <a:t> </a:t>
            </a:r>
            <a:r>
              <a:rPr lang="el-GR" sz="2000" dirty="0" smtClean="0">
                <a:latin typeface="Calibri"/>
              </a:rPr>
              <a:t>α</a:t>
            </a:r>
            <a:r>
              <a:rPr lang="cs-CZ" sz="2000" dirty="0" smtClean="0">
                <a:latin typeface="Calibri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b="1" dirty="0" smtClean="0">
                <a:latin typeface="Calibri"/>
              </a:rPr>
              <a:t>      skládaný list </a:t>
            </a:r>
            <a:r>
              <a:rPr lang="cs-CZ" sz="2000" dirty="0" smtClean="0">
                <a:latin typeface="Calibri"/>
              </a:rPr>
              <a:t>– struktura </a:t>
            </a:r>
            <a:r>
              <a:rPr lang="el-GR" sz="2000" dirty="0" smtClean="0">
                <a:latin typeface="Calibri"/>
              </a:rPr>
              <a:t>β</a:t>
            </a:r>
            <a:endParaRPr lang="cs-CZ" sz="2000" dirty="0"/>
          </a:p>
        </p:txBody>
      </p:sp>
      <p:pic>
        <p:nvPicPr>
          <p:cNvPr id="5" name="Obrázek 4" descr="Sicklece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1571612"/>
            <a:ext cx="1543048" cy="180022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57884" y="1928802"/>
            <a:ext cx="1343638" cy="276999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/>
              <a:t>srpkovitá anemie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429420" cy="989034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Primární struktura bílkovin</a:t>
            </a:r>
            <a:endParaRPr lang="cs-CZ" dirty="0"/>
          </a:p>
        </p:txBody>
      </p:sp>
      <p:pic>
        <p:nvPicPr>
          <p:cNvPr id="28674" name="Zástupný symbol pro obsah 5" descr="primární struktura bílkov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8574865" cy="4357718"/>
          </a:xfr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14414" y="0"/>
            <a:ext cx="6443650" cy="989034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Sekundární struktura</a:t>
            </a:r>
            <a:endParaRPr lang="cs-CZ" dirty="0"/>
          </a:p>
        </p:txBody>
      </p:sp>
      <p:pic>
        <p:nvPicPr>
          <p:cNvPr id="29698" name="Zástupný symbol pro obsah 5" descr="struktura bílkovin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285860"/>
            <a:ext cx="6177826" cy="5286388"/>
          </a:xfr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329378" cy="1060472"/>
          </a:xfrm>
          <a:ln w="76200">
            <a:solidFill>
              <a:srgbClr val="0070C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Terciární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762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/>
              <a:t>Udává uspořádání </a:t>
            </a:r>
            <a:r>
              <a:rPr lang="el-GR" sz="2400" dirty="0" smtClean="0">
                <a:latin typeface="Calibri"/>
              </a:rPr>
              <a:t>α</a:t>
            </a:r>
            <a:r>
              <a:rPr lang="cs-CZ" sz="2400" dirty="0" smtClean="0">
                <a:latin typeface="Calibri"/>
              </a:rPr>
              <a:t> –</a:t>
            </a:r>
            <a:r>
              <a:rPr lang="cs-CZ" sz="2400" dirty="0" err="1" smtClean="0">
                <a:latin typeface="Calibri"/>
              </a:rPr>
              <a:t>helixu</a:t>
            </a:r>
            <a:r>
              <a:rPr lang="cs-CZ" sz="2400" dirty="0" smtClean="0">
                <a:latin typeface="Calibri"/>
              </a:rPr>
              <a:t> a skládaného listu </a:t>
            </a:r>
            <a:r>
              <a:rPr lang="cs-CZ" sz="2400" dirty="0" smtClean="0">
                <a:solidFill>
                  <a:srgbClr val="FF0000"/>
                </a:solidFill>
                <a:latin typeface="Calibri"/>
              </a:rPr>
              <a:t>do prostoru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b="1" dirty="0" smtClean="0">
                <a:latin typeface="Calibri"/>
              </a:rPr>
              <a:t>Fibrilární</a:t>
            </a:r>
            <a:r>
              <a:rPr lang="cs-CZ" sz="2400" dirty="0" smtClean="0">
                <a:latin typeface="Calibri"/>
              </a:rPr>
              <a:t> – tvar </a:t>
            </a:r>
            <a:r>
              <a:rPr lang="cs-CZ" sz="2400" b="1" dirty="0" smtClean="0">
                <a:latin typeface="Calibri"/>
              </a:rPr>
              <a:t>vlákna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b="1" dirty="0" err="1" smtClean="0">
                <a:latin typeface="Calibri"/>
              </a:rPr>
              <a:t>Globulární</a:t>
            </a:r>
            <a:r>
              <a:rPr lang="cs-CZ" sz="2400" dirty="0" smtClean="0">
                <a:latin typeface="Calibri"/>
              </a:rPr>
              <a:t> – tvar </a:t>
            </a:r>
            <a:r>
              <a:rPr lang="cs-CZ" sz="2400" b="1" dirty="0" smtClean="0">
                <a:latin typeface="Calibri"/>
              </a:rPr>
              <a:t>klubka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Calibri"/>
              </a:rPr>
              <a:t> Je umožněna vodíkovými vazbami, disulfidickými můstky, Van der </a:t>
            </a:r>
            <a:r>
              <a:rPr lang="cs-CZ" sz="2400" dirty="0" err="1" smtClean="0">
                <a:latin typeface="Calibri"/>
              </a:rPr>
              <a:t>Waalsovými</a:t>
            </a:r>
            <a:r>
              <a:rPr lang="cs-CZ" sz="2400" dirty="0" smtClean="0">
                <a:latin typeface="Calibri"/>
              </a:rPr>
              <a:t> silami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Calibri"/>
              </a:rPr>
              <a:t>Jestliže vazby mezi skupinami téhož řetězce  - klubko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Calibri"/>
              </a:rPr>
              <a:t>Jestliže vazby mezi různými řetězci - tvar vlákna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Calibri"/>
              </a:rPr>
              <a:t>Terciární struktura se může měnit vlivem vnějších podmínek : vysoké teploty, kyseliny, zásady, ionty těžkých kovů – ireverzibilní změna </a:t>
            </a:r>
            <a:r>
              <a:rPr lang="cs-CZ" sz="2400" dirty="0" err="1" smtClean="0">
                <a:latin typeface="Calibri"/>
              </a:rPr>
              <a:t>konformace</a:t>
            </a:r>
            <a:r>
              <a:rPr lang="cs-CZ" sz="2400" dirty="0" smtClean="0">
                <a:latin typeface="Calibri"/>
              </a:rPr>
              <a:t> molekuly – ztráta biologické aktivity – </a:t>
            </a:r>
            <a:r>
              <a:rPr lang="cs-CZ" sz="2400" b="1" dirty="0" smtClean="0">
                <a:latin typeface="Calibri"/>
              </a:rPr>
              <a:t>denaturace</a:t>
            </a:r>
            <a:r>
              <a:rPr lang="cs-CZ" sz="2400" dirty="0" smtClean="0">
                <a:latin typeface="Calibri"/>
              </a:rPr>
              <a:t> bílkoviny.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 smtClean="0"/>
              <a:t>Kvartérní struktura </a:t>
            </a:r>
            <a:r>
              <a:rPr lang="cs-CZ" sz="3200" b="1" dirty="0" err="1" smtClean="0"/>
              <a:t>struktura</a:t>
            </a:r>
            <a:r>
              <a:rPr lang="cs-CZ" sz="3200" b="1" dirty="0" smtClean="0"/>
              <a:t> </a:t>
            </a:r>
            <a:r>
              <a:rPr lang="cs-CZ" sz="2400" dirty="0" smtClean="0"/>
              <a:t>– skládá se z </a:t>
            </a:r>
            <a:r>
              <a:rPr lang="cs-CZ" sz="2400" dirty="0" err="1" smtClean="0"/>
              <a:t>podjednotek</a:t>
            </a:r>
            <a:r>
              <a:rPr lang="cs-CZ" sz="2400" dirty="0" smtClean="0"/>
              <a:t> několika peptidických řetězců, podílejí se na ní nekovalentní síly</a:t>
            </a:r>
            <a:endParaRPr lang="cs-CZ" sz="2400" dirty="0"/>
          </a:p>
        </p:txBody>
      </p:sp>
      <p:pic>
        <p:nvPicPr>
          <p:cNvPr id="31746" name="Zástupný symbol pro obsah 3" descr="quaternary_stru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611" y="1600200"/>
            <a:ext cx="6818777" cy="4525963"/>
          </a:xfr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Zástupný symbol pro obsah 3" descr="343px-Main_protein_structure_levels_en_svg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571480"/>
            <a:ext cx="3013075" cy="5251450"/>
          </a:xfrm>
          <a:ln w="25400">
            <a:solidFill>
              <a:schemeClr val="accent1"/>
            </a:solidFill>
          </a:ln>
        </p:spPr>
      </p:pic>
      <p:pic>
        <p:nvPicPr>
          <p:cNvPr id="4" name="Obrázek 3" descr="199px-ProteinStructu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66"/>
            <a:ext cx="2095849" cy="629808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Přehled bílkovin </a:t>
            </a:r>
            <a:r>
              <a:rPr lang="cs-CZ" dirty="0" smtClean="0"/>
              <a:t>- rozdělení</a:t>
            </a:r>
            <a:endParaRPr lang="cs-CZ" dirty="0"/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ln w="762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cs-CZ" dirty="0" smtClean="0"/>
              <a:t>Podle </a:t>
            </a:r>
            <a:r>
              <a:rPr lang="cs-CZ" dirty="0" smtClean="0">
                <a:solidFill>
                  <a:srgbClr val="FF0000"/>
                </a:solidFill>
              </a:rPr>
              <a:t>tvaru </a:t>
            </a:r>
            <a:r>
              <a:rPr lang="cs-CZ" dirty="0" smtClean="0"/>
              <a:t>bílkoviny: fibrilární, </a:t>
            </a:r>
            <a:r>
              <a:rPr lang="cs-CZ" dirty="0" err="1" smtClean="0"/>
              <a:t>globulární</a:t>
            </a:r>
            <a:endParaRPr lang="cs-CZ" dirty="0" smtClean="0"/>
          </a:p>
          <a:p>
            <a:r>
              <a:rPr lang="cs-CZ" dirty="0" smtClean="0"/>
              <a:t>Podle </a:t>
            </a:r>
            <a:r>
              <a:rPr lang="cs-CZ" dirty="0" smtClean="0">
                <a:solidFill>
                  <a:srgbClr val="FF0000"/>
                </a:solidFill>
              </a:rPr>
              <a:t>rozpustnosti</a:t>
            </a:r>
            <a:r>
              <a:rPr lang="cs-CZ" dirty="0" smtClean="0"/>
              <a:t>: albuminy, globuliny, aj.</a:t>
            </a:r>
          </a:p>
          <a:p>
            <a:r>
              <a:rPr lang="cs-CZ" dirty="0" smtClean="0"/>
              <a:t>Podle </a:t>
            </a:r>
            <a:r>
              <a:rPr lang="cs-CZ" dirty="0" smtClean="0">
                <a:solidFill>
                  <a:srgbClr val="FF0000"/>
                </a:solidFill>
              </a:rPr>
              <a:t>nebílkovinné složky</a:t>
            </a:r>
            <a:r>
              <a:rPr lang="cs-CZ" dirty="0" smtClean="0"/>
              <a:t>: lipoproteiny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                                                   fosfoproteiny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                                                   glykoproteiny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                                                   </a:t>
            </a:r>
            <a:r>
              <a:rPr lang="cs-CZ" dirty="0" err="1" smtClean="0"/>
              <a:t>hemoproteiny</a:t>
            </a:r>
            <a:endParaRPr lang="cs-CZ" dirty="0" smtClean="0"/>
          </a:p>
          <a:p>
            <a:pPr>
              <a:buFont typeface="Wingdings 2" pitchFamily="18" charset="2"/>
              <a:buNone/>
            </a:pPr>
            <a:r>
              <a:rPr lang="cs-CZ" dirty="0" smtClean="0"/>
              <a:t>                                                    </a:t>
            </a:r>
            <a:r>
              <a:rPr lang="cs-CZ" dirty="0" err="1" smtClean="0"/>
              <a:t>metaloproteiny</a:t>
            </a:r>
            <a:endParaRPr lang="cs-CZ" dirty="0" smtClean="0"/>
          </a:p>
          <a:p>
            <a:pPr>
              <a:buFont typeface="Wingdings 2" pitchFamily="18" charset="2"/>
              <a:buNone/>
            </a:pPr>
            <a:r>
              <a:rPr lang="cs-CZ" dirty="0" smtClean="0"/>
              <a:t>                                                    nukleoproteiny</a:t>
            </a:r>
          </a:p>
          <a:p>
            <a:pPr>
              <a:buFont typeface="Wingdings 2" pitchFamily="18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Fibrilární bílkoviny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Fibroin, keratin, kolagen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méně početná skupina</a:t>
            </a:r>
          </a:p>
          <a:p>
            <a:r>
              <a:rPr lang="cs-CZ" dirty="0" smtClean="0"/>
              <a:t>bílkoviny plnící funkci </a:t>
            </a:r>
            <a:r>
              <a:rPr lang="cs-CZ" b="1" dirty="0" smtClean="0"/>
              <a:t>podpůrnou, krycí a konstrukční</a:t>
            </a:r>
            <a:r>
              <a:rPr lang="cs-CZ" dirty="0" smtClean="0"/>
              <a:t> (bílkoviny zodpovědné za konstrukce svalů)</a:t>
            </a:r>
          </a:p>
          <a:p>
            <a:r>
              <a:rPr lang="cs-CZ" dirty="0" smtClean="0"/>
              <a:t>Většinou nerozpustné bílkoviny, tvořené několika polypeptidickými řetězci, často spojenými </a:t>
            </a:r>
            <a:r>
              <a:rPr lang="cs-CZ" dirty="0" err="1" smtClean="0"/>
              <a:t>disulfickými</a:t>
            </a:r>
            <a:r>
              <a:rPr lang="cs-CZ" dirty="0" smtClean="0"/>
              <a:t> můstky, mnohdy propletené do tzv. </a:t>
            </a:r>
            <a:r>
              <a:rPr lang="cs-CZ" b="1" dirty="0" err="1" smtClean="0"/>
              <a:t>superhelixů</a:t>
            </a:r>
            <a:r>
              <a:rPr lang="cs-CZ" dirty="0" smtClean="0"/>
              <a:t>, podobně jako jsou </a:t>
            </a:r>
            <a:r>
              <a:rPr lang="cs-CZ" b="1" dirty="0" smtClean="0"/>
              <a:t>spletená vlákna provazů</a:t>
            </a:r>
          </a:p>
          <a:p>
            <a:r>
              <a:rPr lang="cs-CZ" dirty="0" smtClean="0"/>
              <a:t>Struktura je příčinou značné tuhosti molekuly  - název </a:t>
            </a:r>
            <a:r>
              <a:rPr lang="cs-CZ" b="1" dirty="0" smtClean="0"/>
              <a:t>skleroproteiny</a:t>
            </a:r>
            <a:r>
              <a:rPr lang="cs-CZ" dirty="0" smtClean="0"/>
              <a:t>( </a:t>
            </a:r>
            <a:r>
              <a:rPr lang="cs-CZ" dirty="0" err="1" smtClean="0"/>
              <a:t>skléros</a:t>
            </a:r>
            <a:r>
              <a:rPr lang="cs-CZ" dirty="0" smtClean="0"/>
              <a:t>= tuhý, tvrdý)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1193100_pavo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14488"/>
            <a:ext cx="2071702" cy="275818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357290" y="142852"/>
            <a:ext cx="5143504" cy="714398"/>
          </a:xfrm>
          <a:ln w="76200">
            <a:solidFill>
              <a:srgbClr val="0070C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/>
              <a:t>Struktura fibroinu a </a:t>
            </a:r>
            <a:r>
              <a:rPr lang="el-GR" sz="2400" dirty="0" smtClean="0"/>
              <a:t> β</a:t>
            </a:r>
            <a:r>
              <a:rPr lang="cs-CZ" sz="2400" dirty="0" smtClean="0"/>
              <a:t> - keratinu</a:t>
            </a:r>
            <a:endParaRPr lang="cs-CZ" sz="2400" dirty="0"/>
          </a:p>
        </p:txBody>
      </p:sp>
      <p:sp>
        <p:nvSpPr>
          <p:cNvPr id="35843" name="TextovéPole 4"/>
          <p:cNvSpPr txBox="1">
            <a:spLocks noChangeArrowheads="1"/>
          </p:cNvSpPr>
          <p:nvPr/>
        </p:nvSpPr>
        <p:spPr bwMode="auto">
          <a:xfrm>
            <a:off x="1714480" y="5286388"/>
            <a:ext cx="5688012" cy="64611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Trebuchet MS" pitchFamily="34" charset="0"/>
              </a:rPr>
              <a:t>Struktura skládaného listu – hedvábí, pavoučí vlákna,</a:t>
            </a:r>
          </a:p>
          <a:p>
            <a:r>
              <a:rPr lang="cs-CZ" dirty="0">
                <a:latin typeface="Trebuchet MS" pitchFamily="34" charset="0"/>
              </a:rPr>
              <a:t> natažený lidský vlas</a:t>
            </a:r>
          </a:p>
        </p:txBody>
      </p:sp>
      <p:sp>
        <p:nvSpPr>
          <p:cNvPr id="35844" name="TextovéPole 5"/>
          <p:cNvSpPr txBox="1">
            <a:spLocks noChangeArrowheads="1"/>
          </p:cNvSpPr>
          <p:nvPr/>
        </p:nvSpPr>
        <p:spPr bwMode="auto">
          <a:xfrm>
            <a:off x="214282" y="928670"/>
            <a:ext cx="2571750" cy="64611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Trebuchet MS" pitchFamily="34" charset="0"/>
              </a:rPr>
              <a:t>Fibroin – přírodní hedvábí</a:t>
            </a:r>
          </a:p>
        </p:txBody>
      </p:sp>
      <p:sp>
        <p:nvSpPr>
          <p:cNvPr id="35845" name="TextovéPole 6"/>
          <p:cNvSpPr txBox="1">
            <a:spLocks noChangeArrowheads="1"/>
          </p:cNvSpPr>
          <p:nvPr/>
        </p:nvSpPr>
        <p:spPr bwMode="auto">
          <a:xfrm>
            <a:off x="4714876" y="1071546"/>
            <a:ext cx="3495675" cy="36988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Trebuchet MS" pitchFamily="34" charset="0"/>
              </a:rPr>
              <a:t>Keratin – vlasy, nehty, peří, vlna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09" name="Picture 1" descr="si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2143140" cy="281287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14480" y="214290"/>
            <a:ext cx="4714908" cy="714380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/>
              <a:t>Alfa – keratin, lidský vlas</a:t>
            </a:r>
            <a:endParaRPr lang="cs-CZ" sz="2400" dirty="0"/>
          </a:p>
        </p:txBody>
      </p:sp>
      <p:sp>
        <p:nvSpPr>
          <p:cNvPr id="36868" name="TextovéPole 7"/>
          <p:cNvSpPr txBox="1">
            <a:spLocks noChangeArrowheads="1"/>
          </p:cNvSpPr>
          <p:nvPr/>
        </p:nvSpPr>
        <p:spPr bwMode="auto">
          <a:xfrm>
            <a:off x="714348" y="4286256"/>
            <a:ext cx="7445375" cy="64611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Trebuchet MS" pitchFamily="34" charset="0"/>
              </a:rPr>
              <a:t>Pravotočivá  </a:t>
            </a:r>
            <a:r>
              <a:rPr lang="el-GR" dirty="0">
                <a:latin typeface="Calibri" pitchFamily="34" charset="0"/>
              </a:rPr>
              <a:t>α</a:t>
            </a:r>
            <a:r>
              <a:rPr lang="cs-CZ" dirty="0">
                <a:latin typeface="Calibri" pitchFamily="34" charset="0"/>
              </a:rPr>
              <a:t>-šroubovice se stáčí do </a:t>
            </a:r>
            <a:r>
              <a:rPr lang="cs-CZ" dirty="0" err="1">
                <a:latin typeface="Calibri" pitchFamily="34" charset="0"/>
              </a:rPr>
              <a:t>superhelixů</a:t>
            </a:r>
            <a:r>
              <a:rPr lang="cs-CZ" dirty="0">
                <a:latin typeface="Calibri" pitchFamily="34" charset="0"/>
              </a:rPr>
              <a:t> o dvou až třech </a:t>
            </a:r>
          </a:p>
          <a:p>
            <a:r>
              <a:rPr lang="cs-CZ" dirty="0" err="1">
                <a:latin typeface="Calibri" pitchFamily="34" charset="0"/>
              </a:rPr>
              <a:t>podjednotkách</a:t>
            </a:r>
            <a:r>
              <a:rPr lang="cs-CZ" dirty="0">
                <a:latin typeface="Calibri" pitchFamily="34" charset="0"/>
              </a:rPr>
              <a:t> a ty se skládají do </a:t>
            </a:r>
            <a:r>
              <a:rPr lang="cs-CZ" dirty="0" err="1">
                <a:latin typeface="Calibri" pitchFamily="34" charset="0"/>
              </a:rPr>
              <a:t>protofibril</a:t>
            </a:r>
            <a:r>
              <a:rPr lang="cs-CZ" dirty="0">
                <a:latin typeface="Calibri" pitchFamily="34" charset="0"/>
              </a:rPr>
              <a:t> obsahujících 9 +2 </a:t>
            </a:r>
            <a:r>
              <a:rPr lang="cs-CZ" dirty="0" err="1">
                <a:latin typeface="Calibri" pitchFamily="34" charset="0"/>
              </a:rPr>
              <a:t>superšroubovic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36869" name="TextovéPole 8"/>
          <p:cNvSpPr txBox="1">
            <a:spLocks noChangeArrowheads="1"/>
          </p:cNvSpPr>
          <p:nvPr/>
        </p:nvSpPr>
        <p:spPr bwMode="auto">
          <a:xfrm>
            <a:off x="1000100" y="5214950"/>
            <a:ext cx="7148513" cy="64611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Trebuchet MS" pitchFamily="34" charset="0"/>
              </a:rPr>
              <a:t>Vlasy ve vlhkém stavu se dají natáhnout až na dvojnásobnou délku </a:t>
            </a:r>
          </a:p>
          <a:p>
            <a:r>
              <a:rPr lang="cs-CZ" dirty="0">
                <a:latin typeface="Trebuchet MS" pitchFamily="34" charset="0"/>
              </a:rPr>
              <a:t>– přechod na  </a:t>
            </a:r>
            <a:r>
              <a:rPr lang="el-GR" dirty="0">
                <a:latin typeface="Trebuchet MS" pitchFamily="34" charset="0"/>
              </a:rPr>
              <a:t>β</a:t>
            </a:r>
            <a:r>
              <a:rPr lang="cs-CZ" dirty="0">
                <a:latin typeface="Trebuchet MS" pitchFamily="34" charset="0"/>
              </a:rPr>
              <a:t>-keratin</a:t>
            </a:r>
          </a:p>
        </p:txBody>
      </p:sp>
      <p:pic>
        <p:nvPicPr>
          <p:cNvPr id="8" name="Picture 2" descr="http://www.cegep-ste-foy.qc.ca/profs/gbourbonnais/pascal/fya/chimcell/notesmolecules/imagesmolecules/collagen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2714644" cy="235646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1225536"/>
          </a:xfrm>
          <a:solidFill>
            <a:srgbClr val="FFC000"/>
          </a:solidFill>
          <a:ln w="762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cs-CZ" sz="3200" dirty="0" smtClean="0">
                <a:latin typeface="+mn-lt"/>
                <a:ea typeface="+mn-ea"/>
                <a:cs typeface="+mn-cs"/>
              </a:rPr>
              <a:t>  Obsah</a:t>
            </a:r>
            <a:endParaRPr lang="cs-CZ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cs-CZ" dirty="0" smtClean="0"/>
              <a:t>Význam a vlastnosti bílkovin</a:t>
            </a:r>
          </a:p>
          <a:p>
            <a:r>
              <a:rPr lang="cs-CZ" dirty="0" smtClean="0"/>
              <a:t>Složení bílkovin – aminokyseliny</a:t>
            </a:r>
          </a:p>
          <a:p>
            <a:r>
              <a:rPr lang="cs-CZ" dirty="0" smtClean="0"/>
              <a:t>Struktura bílkovin</a:t>
            </a:r>
          </a:p>
          <a:p>
            <a:r>
              <a:rPr lang="cs-CZ" dirty="0" smtClean="0"/>
              <a:t>Přehled bílkovin - fibrilární a </a:t>
            </a:r>
            <a:r>
              <a:rPr lang="cs-CZ" dirty="0" err="1" smtClean="0"/>
              <a:t>globulární</a:t>
            </a:r>
            <a:r>
              <a:rPr lang="cs-CZ" dirty="0" smtClean="0"/>
              <a:t> bílkoviny</a:t>
            </a:r>
          </a:p>
          <a:p>
            <a:r>
              <a:rPr lang="cs-CZ" dirty="0" smtClean="0"/>
              <a:t>Složené bílkoviny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/>
              <a:t>Kolagen</a:t>
            </a:r>
            <a:endParaRPr lang="cs-CZ" sz="3200" dirty="0"/>
          </a:p>
        </p:txBody>
      </p:sp>
      <p:sp>
        <p:nvSpPr>
          <p:cNvPr id="38914" name="Zástupný symbol pro obsah 2"/>
          <p:cNvSpPr>
            <a:spLocks noGrp="1"/>
          </p:cNvSpPr>
          <p:nvPr>
            <p:ph sz="half" idx="2"/>
          </p:nvPr>
        </p:nvSpPr>
        <p:spPr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Kosti, chrupavky, kůže, šlachy,cévní stěny,zuby</a:t>
            </a:r>
          </a:p>
          <a:p>
            <a:r>
              <a:rPr lang="cs-CZ" sz="2000" dirty="0" smtClean="0"/>
              <a:t>Zvýšenou teplotou v mírně zásaditém prostředí se získává </a:t>
            </a:r>
            <a:r>
              <a:rPr lang="cs-CZ" sz="2000" b="1" dirty="0" smtClean="0"/>
              <a:t>klih</a:t>
            </a:r>
            <a:r>
              <a:rPr lang="cs-CZ" sz="2000" dirty="0" smtClean="0"/>
              <a:t>, popř. </a:t>
            </a:r>
            <a:r>
              <a:rPr lang="cs-CZ" sz="2000" b="1" dirty="0" smtClean="0"/>
              <a:t>želatina</a:t>
            </a:r>
          </a:p>
          <a:p>
            <a:r>
              <a:rPr lang="cs-CZ" sz="2000" dirty="0" smtClean="0"/>
              <a:t>Jsou obsaženy ve všech živočišných tkáních a orgánech</a:t>
            </a:r>
          </a:p>
          <a:p>
            <a:r>
              <a:rPr lang="cs-CZ" sz="2000" dirty="0" smtClean="0"/>
              <a:t>Základní stavební jednotkou je tzv. </a:t>
            </a:r>
            <a:r>
              <a:rPr lang="cs-CZ" sz="2000" b="1" dirty="0" err="1" smtClean="0"/>
              <a:t>tropokolagen</a:t>
            </a:r>
            <a:r>
              <a:rPr lang="cs-CZ" sz="2000" dirty="0" smtClean="0"/>
              <a:t> - třípramenný pravotočivý </a:t>
            </a:r>
            <a:r>
              <a:rPr lang="cs-CZ" sz="2000" dirty="0" err="1" smtClean="0"/>
              <a:t>helikální</a:t>
            </a:r>
            <a:r>
              <a:rPr lang="cs-CZ" sz="2000" dirty="0" smtClean="0"/>
              <a:t> prut, 300 </a:t>
            </a:r>
            <a:r>
              <a:rPr lang="cs-CZ" sz="2000" dirty="0" err="1" smtClean="0"/>
              <a:t>nm</a:t>
            </a:r>
            <a:r>
              <a:rPr lang="cs-CZ" sz="2000" dirty="0" smtClean="0"/>
              <a:t> dlouhý a 15 </a:t>
            </a:r>
            <a:r>
              <a:rPr lang="cs-CZ" sz="2000" dirty="0" err="1" smtClean="0"/>
              <a:t>nmširoký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Každé z vláken </a:t>
            </a:r>
            <a:r>
              <a:rPr lang="cs-CZ" sz="2000" dirty="0" err="1" smtClean="0"/>
              <a:t>tropokolagenu</a:t>
            </a:r>
            <a:r>
              <a:rPr lang="cs-CZ" sz="2000" dirty="0" smtClean="0"/>
              <a:t> obsahuje1000 AK zbytků</a:t>
            </a:r>
          </a:p>
        </p:txBody>
      </p:sp>
      <p:pic>
        <p:nvPicPr>
          <p:cNvPr id="7" name="Zástupný symbol pro obsah 6" descr="400px-Collagen_biosynthesis_(it)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2643182"/>
            <a:ext cx="3810000" cy="2095500"/>
          </a:xfr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5929354" cy="1131910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Globulární</a:t>
            </a:r>
            <a:r>
              <a:rPr lang="cs-CZ" dirty="0" smtClean="0"/>
              <a:t> bílkoviny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solidFill>
                  <a:srgbClr val="FF0000"/>
                </a:solidFill>
              </a:rPr>
              <a:t>Sféroproteiny</a:t>
            </a:r>
            <a:endParaRPr lang="cs-CZ" dirty="0" smtClean="0">
              <a:solidFill>
                <a:srgbClr val="FF0000"/>
              </a:solidFill>
            </a:endParaRPr>
          </a:p>
          <a:p>
            <a:pPr marL="274320" indent="-274320">
              <a:defRPr/>
            </a:pPr>
            <a:r>
              <a:rPr lang="cs-CZ" dirty="0" smtClean="0"/>
              <a:t>Kulovitý tvar</a:t>
            </a:r>
          </a:p>
          <a:p>
            <a:pPr marL="274320" indent="-274320">
              <a:defRPr/>
            </a:pPr>
            <a:r>
              <a:rPr lang="cs-CZ" dirty="0" smtClean="0"/>
              <a:t>Rozpustné ve vodě nebo v roztocích solí za vzniku koloidních roztoků</a:t>
            </a:r>
          </a:p>
          <a:p>
            <a:pPr marL="274320" indent="-274320">
              <a:defRPr/>
            </a:pPr>
            <a:r>
              <a:rPr lang="cs-CZ" dirty="0" smtClean="0"/>
              <a:t>Ve tkáních</a:t>
            </a:r>
          </a:p>
          <a:p>
            <a:pPr marL="274320" indent="-274320">
              <a:defRPr/>
            </a:pPr>
            <a:r>
              <a:rPr lang="cs-CZ" dirty="0" smtClean="0"/>
              <a:t>Různé funkce – protilátky, přenos kyslíku,…</a:t>
            </a:r>
          </a:p>
          <a:p>
            <a:pPr marL="274320" indent="-274320">
              <a:defRPr/>
            </a:pPr>
            <a:r>
              <a:rPr lang="cs-CZ" dirty="0" smtClean="0"/>
              <a:t>Ohebnost molekuly</a:t>
            </a:r>
          </a:p>
          <a:p>
            <a:pPr marL="274320" indent="-274320">
              <a:defRPr/>
            </a:pPr>
            <a:r>
              <a:rPr lang="cs-CZ" dirty="0" smtClean="0"/>
              <a:t>Citlivost na změny prostředí</a:t>
            </a:r>
          </a:p>
          <a:p>
            <a:pPr marL="274320" indent="-274320">
              <a:defRPr/>
            </a:pPr>
            <a:r>
              <a:rPr lang="cs-CZ" dirty="0" smtClean="0"/>
              <a:t>Polypeptidové řetězce jsou svinuté, nepolární část – nitro-jádro , polární část je orientovaná ven, vzniká molekulová micela obklopující se molekulami vody( hydratační obal) – rozpustnost ve vodě či v roztocích solí.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Přehled </a:t>
            </a:r>
            <a:r>
              <a:rPr lang="cs-CZ" dirty="0" err="1" smtClean="0"/>
              <a:t>globulárních</a:t>
            </a:r>
            <a:r>
              <a:rPr lang="cs-CZ" dirty="0" smtClean="0"/>
              <a:t> bílkovin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/>
          <a:effectLst>
            <a:innerShdw blurRad="190500" dist="12700" dir="1800000">
              <a:prstClr val="black">
                <a:alpha val="84000"/>
              </a:prstClr>
            </a:innerShdw>
          </a:effectLst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b="1" dirty="0" smtClean="0"/>
              <a:t>Albuminy</a:t>
            </a:r>
            <a:r>
              <a:rPr lang="cs-CZ" sz="2200" dirty="0" smtClean="0"/>
              <a:t> –mléko, krevní sérum, vaječný bílek,rozpustné v čisté vodě, zdrojem AK pro organismus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b="1" dirty="0" smtClean="0"/>
              <a:t>Globuliny</a:t>
            </a:r>
            <a:r>
              <a:rPr lang="cs-CZ" sz="2200" dirty="0" smtClean="0"/>
              <a:t> – mléko, krevní sérum, vaječný bílek, některé tkáně ( jaterní, svalové), nerozpustné v čisté vodě, rozpustné ve zředěných roztocích solí kyselin a zásad. Krevní globuliny – </a:t>
            </a:r>
            <a:r>
              <a:rPr lang="cs-CZ" sz="2200" dirty="0" err="1" smtClean="0"/>
              <a:t>gamma</a:t>
            </a:r>
            <a:r>
              <a:rPr lang="cs-CZ" sz="2200" dirty="0" smtClean="0"/>
              <a:t>-</a:t>
            </a:r>
            <a:r>
              <a:rPr lang="en-US" sz="2200" dirty="0" smtClean="0"/>
              <a:t> globulin</a:t>
            </a:r>
            <a:r>
              <a:rPr lang="cs-CZ" sz="2200" dirty="0" smtClean="0"/>
              <a:t> – očkovací sérum</a:t>
            </a:r>
            <a:r>
              <a:rPr lang="en-US" sz="2200" dirty="0" smtClean="0"/>
              <a:t> </a:t>
            </a:r>
            <a:r>
              <a:rPr lang="cs-CZ" sz="2200" dirty="0" smtClean="0"/>
              <a:t>proti hepatitidě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smtClean="0"/>
              <a:t>Mezi globuliny mnoho enzymů, globuliny krevní plazmy, </a:t>
            </a:r>
            <a:r>
              <a:rPr lang="cs-CZ" sz="2400" b="1" dirty="0" smtClean="0"/>
              <a:t>fibrinogen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b="1" dirty="0" smtClean="0"/>
              <a:t>Histony</a:t>
            </a:r>
            <a:r>
              <a:rPr lang="cs-CZ" sz="2200" dirty="0" smtClean="0"/>
              <a:t> – v buněčných jádrech, větší podíl zásaditých AK a vážou se na NK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200" dirty="0" smtClean="0"/>
              <a:t>Krevní plazma: 91,5 % vody, 7% proteiny: albuminy 54%, globuliny 38%, fibrinogen 7%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3143272" cy="774720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albumin</a:t>
            </a:r>
            <a:endParaRPr lang="cs-CZ" dirty="0"/>
          </a:p>
        </p:txBody>
      </p:sp>
      <p:pic>
        <p:nvPicPr>
          <p:cNvPr id="6" name="Zástupný symbol pro obsah 5" descr="ALB_struc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034617" cy="4525963"/>
          </a:xfr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2686040" cy="642942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/>
              <a:t>fibrinogen</a:t>
            </a:r>
            <a:endParaRPr lang="cs-CZ" sz="3200" dirty="0"/>
          </a:p>
        </p:txBody>
      </p:sp>
      <p:pic>
        <p:nvPicPr>
          <p:cNvPr id="7" name="Zástupný symbol pro obsah 6" descr="fibrinogen_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071678"/>
            <a:ext cx="4040188" cy="1777683"/>
          </a:xfrm>
          <a:ln w="25400">
            <a:solidFill>
              <a:schemeClr val="accent1"/>
            </a:solidFill>
          </a:ln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5929322" y="785794"/>
            <a:ext cx="1284297" cy="608003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cs-CZ" dirty="0" smtClean="0"/>
              <a:t>Fibrin</a:t>
            </a:r>
            <a:endParaRPr lang="cs-CZ" dirty="0"/>
          </a:p>
        </p:txBody>
      </p:sp>
      <p:pic>
        <p:nvPicPr>
          <p:cNvPr id="12" name="Zástupný symbol pro obsah 11" descr="tumblr_ljie81F2VQ1qcmrkno1_5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86380" y="1643050"/>
            <a:ext cx="2768601" cy="2768601"/>
          </a:xfrm>
          <a:ln w="25400">
            <a:solidFill>
              <a:schemeClr val="accent1"/>
            </a:solidFill>
          </a:ln>
        </p:spPr>
      </p:pic>
      <p:sp>
        <p:nvSpPr>
          <p:cNvPr id="46083" name="TextovéPole 5"/>
          <p:cNvSpPr txBox="1">
            <a:spLocks noChangeArrowheads="1"/>
          </p:cNvSpPr>
          <p:nvPr/>
        </p:nvSpPr>
        <p:spPr bwMode="auto">
          <a:xfrm>
            <a:off x="357188" y="5000625"/>
            <a:ext cx="7786687" cy="12001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Trebuchet MS" pitchFamily="34" charset="0"/>
              </a:rPr>
              <a:t>Fibrinogen svojí strukturou stojí na </a:t>
            </a:r>
            <a:r>
              <a:rPr lang="cs-CZ" b="1" dirty="0">
                <a:latin typeface="Trebuchet MS" pitchFamily="34" charset="0"/>
              </a:rPr>
              <a:t>pomezí fibrilárních a </a:t>
            </a:r>
            <a:r>
              <a:rPr lang="cs-CZ" b="1" dirty="0" err="1">
                <a:latin typeface="Trebuchet MS" pitchFamily="34" charset="0"/>
              </a:rPr>
              <a:t>globulárních</a:t>
            </a:r>
            <a:r>
              <a:rPr lang="cs-CZ" b="1" dirty="0">
                <a:latin typeface="Trebuchet MS" pitchFamily="34" charset="0"/>
              </a:rPr>
              <a:t> bílkovin</a:t>
            </a:r>
          </a:p>
          <a:p>
            <a:r>
              <a:rPr lang="cs-CZ" dirty="0">
                <a:latin typeface="Trebuchet MS" pitchFamily="34" charset="0"/>
              </a:rPr>
              <a:t>Je obsažen v krvi a míše a uplatňuje se při srážení krve tím, že se mění na jemné pletivo fibrin s vláknitou strukturou.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5857916" cy="1060472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S </a:t>
            </a:r>
            <a:r>
              <a:rPr lang="cs-CZ" sz="2800" dirty="0" err="1" smtClean="0"/>
              <a:t>nebílkovinou</a:t>
            </a:r>
            <a:r>
              <a:rPr lang="cs-CZ" sz="2800" dirty="0" smtClean="0"/>
              <a:t> složkou -</a:t>
            </a:r>
            <a:r>
              <a:rPr lang="cs-CZ" sz="2800" b="1" dirty="0" err="1" smtClean="0">
                <a:solidFill>
                  <a:srgbClr val="FF0000"/>
                </a:solidFill>
              </a:rPr>
              <a:t>heteroproteiny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cs-CZ" sz="1800" b="1" dirty="0" smtClean="0"/>
              <a:t>Lipoproteiny</a:t>
            </a:r>
            <a:r>
              <a:rPr lang="cs-CZ" sz="1800" dirty="0" smtClean="0"/>
              <a:t> –na stavbě buněčných membrán,umožňují transport v polárním vodném prostředí – např. krví.</a:t>
            </a:r>
          </a:p>
          <a:p>
            <a:r>
              <a:rPr lang="cs-CZ" sz="1800" b="1" dirty="0" smtClean="0"/>
              <a:t>Glykoproteiny</a:t>
            </a:r>
            <a:r>
              <a:rPr lang="cs-CZ" sz="1800" dirty="0" smtClean="0"/>
              <a:t> – rozpustné ve vodě na viskózní roztoky, některé jsou chemicky odolné – slizy, žaludeční sliznice – chrání žaludeční stěnu před trávicími účinky enzymů</a:t>
            </a:r>
          </a:p>
          <a:p>
            <a:r>
              <a:rPr lang="cs-CZ" sz="1800" b="1" dirty="0" smtClean="0"/>
              <a:t>Fosfoproteiny</a:t>
            </a:r>
            <a:r>
              <a:rPr lang="cs-CZ" sz="1800" dirty="0" smtClean="0"/>
              <a:t> </a:t>
            </a:r>
            <a:r>
              <a:rPr lang="cs-CZ" sz="1800" smtClean="0"/>
              <a:t>– mléko,vaječný </a:t>
            </a:r>
            <a:r>
              <a:rPr lang="cs-CZ" sz="1800" dirty="0" smtClean="0"/>
              <a:t>bílek, zdroj P pro organismus, kasein v mléce ve formě vápenaté soli – zdroj Ca pro organismus</a:t>
            </a:r>
          </a:p>
          <a:p>
            <a:r>
              <a:rPr lang="cs-CZ" sz="1800" b="1" dirty="0" err="1" smtClean="0"/>
              <a:t>Hemoproteiny</a:t>
            </a:r>
            <a:r>
              <a:rPr lang="cs-CZ" sz="1800" dirty="0" smtClean="0"/>
              <a:t> – v molekule hem ( </a:t>
            </a:r>
            <a:r>
              <a:rPr lang="cs-CZ" sz="1800" dirty="0" err="1" smtClean="0"/>
              <a:t>porfinová</a:t>
            </a:r>
            <a:r>
              <a:rPr lang="cs-CZ" sz="1800" dirty="0" smtClean="0"/>
              <a:t> struktura)</a:t>
            </a:r>
          </a:p>
          <a:p>
            <a:pPr>
              <a:buFont typeface="Wingdings 2" pitchFamily="18" charset="2"/>
              <a:buNone/>
            </a:pPr>
            <a:r>
              <a:rPr lang="cs-CZ" sz="1800" dirty="0" smtClean="0"/>
              <a:t>         hemoglobin, myoglobin( zásoba kyslíku při intenzivní svalové práci), cytochromy katalyzují redoxní reakce v buňce</a:t>
            </a:r>
          </a:p>
          <a:p>
            <a:r>
              <a:rPr lang="cs-CZ" sz="1800" b="1" dirty="0" err="1" smtClean="0"/>
              <a:t>Metaloproteiny</a:t>
            </a:r>
            <a:r>
              <a:rPr lang="cs-CZ" sz="1800" dirty="0" smtClean="0"/>
              <a:t> – </a:t>
            </a:r>
            <a:r>
              <a:rPr lang="cs-CZ" sz="1800" dirty="0" err="1" smtClean="0"/>
              <a:t>ferritin</a:t>
            </a:r>
            <a:r>
              <a:rPr lang="cs-CZ" sz="1800" dirty="0" smtClean="0"/>
              <a:t> – skladuje </a:t>
            </a:r>
            <a:r>
              <a:rPr lang="cs-CZ" sz="1800" dirty="0" err="1" smtClean="0"/>
              <a:t>Fe</a:t>
            </a:r>
            <a:r>
              <a:rPr lang="cs-CZ" sz="1800" dirty="0" smtClean="0"/>
              <a:t> ionty ve slezině</a:t>
            </a:r>
          </a:p>
          <a:p>
            <a:pPr>
              <a:buFont typeface="Wingdings 2" pitchFamily="18" charset="2"/>
              <a:buNone/>
            </a:pPr>
            <a:r>
              <a:rPr lang="cs-CZ" sz="1800" dirty="0" smtClean="0"/>
              <a:t>                              </a:t>
            </a:r>
            <a:r>
              <a:rPr lang="cs-CZ" sz="1800" dirty="0" err="1" smtClean="0"/>
              <a:t>transferrin</a:t>
            </a:r>
            <a:r>
              <a:rPr lang="cs-CZ" sz="1800" dirty="0" smtClean="0"/>
              <a:t> – přenos </a:t>
            </a:r>
            <a:r>
              <a:rPr lang="cs-CZ" sz="1800" dirty="0" err="1" smtClean="0"/>
              <a:t>Fe</a:t>
            </a:r>
            <a:r>
              <a:rPr lang="cs-CZ" sz="1800" dirty="0" smtClean="0"/>
              <a:t> iontů</a:t>
            </a:r>
          </a:p>
          <a:p>
            <a:pPr>
              <a:buFont typeface="Wingdings 2" pitchFamily="18" charset="2"/>
              <a:buNone/>
            </a:pPr>
            <a:endParaRPr lang="cs-CZ" sz="1800" dirty="0" smtClean="0"/>
          </a:p>
          <a:p>
            <a:pPr>
              <a:buFont typeface="Wingdings 2" pitchFamily="18" charset="2"/>
              <a:buNone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2857520" cy="1000132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 Hemoglobin</a:t>
            </a:r>
            <a:endParaRPr lang="cs-CZ" dirty="0"/>
          </a:p>
        </p:txBody>
      </p:sp>
      <p:pic>
        <p:nvPicPr>
          <p:cNvPr id="50178" name="Zástupný symbol pro obsah 3" descr="Hemoglob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2071678"/>
            <a:ext cx="4211638" cy="3889375"/>
          </a:xfr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3900486" cy="1274786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1543032" cy="531825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cs-CZ" sz="1400" dirty="0" smtClean="0">
                <a:hlinkClick r:id="rId2"/>
              </a:rPr>
              <a:t>http://commons.wikimedia.org/wiki/File:Proinsulin.gif</a:t>
            </a:r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http://commons.wikimedia.org/wiki/File:Sicklecells.jpg</a:t>
            </a:r>
            <a:endParaRPr lang="cs-CZ" sz="1400" dirty="0" smtClean="0"/>
          </a:p>
          <a:p>
            <a:r>
              <a:rPr lang="cs-CZ" sz="1400" dirty="0" smtClean="0">
                <a:hlinkClick r:id="rId4"/>
              </a:rPr>
              <a:t>http://commons.wikimedia.org/wiki/File:ProteinStructures.png</a:t>
            </a:r>
            <a:endParaRPr lang="cs-CZ" sz="1400" dirty="0" smtClean="0"/>
          </a:p>
          <a:p>
            <a:r>
              <a:rPr lang="cs-CZ" sz="1400" dirty="0" smtClean="0">
                <a:latin typeface="Trebuchet MS" pitchFamily="34" charset="0"/>
                <a:hlinkClick r:id="rId5"/>
              </a:rPr>
              <a:t>http://en.wikipedia.org/wiki/File:Main_protein_structure_levels_en.svg</a:t>
            </a:r>
            <a:endParaRPr lang="cs-CZ" sz="1400" dirty="0" smtClean="0">
              <a:latin typeface="Trebuchet MS" pitchFamily="34" charset="0"/>
            </a:endParaRPr>
          </a:p>
          <a:p>
            <a:r>
              <a:rPr lang="cs-CZ" sz="1400" dirty="0" smtClean="0">
                <a:latin typeface="Trebuchet MS" pitchFamily="34" charset="0"/>
                <a:hlinkClick r:id="rId6"/>
              </a:rPr>
              <a:t>http://kvhs.nbed.nb.ca/gallant/biology/quaternary_structure.jpg</a:t>
            </a:r>
            <a:endParaRPr lang="cs-CZ" sz="1400" dirty="0" smtClean="0">
              <a:latin typeface="Trebuchet MS" pitchFamily="34" charset="0"/>
            </a:endParaRPr>
          </a:p>
          <a:p>
            <a:r>
              <a:rPr lang="cs-CZ" sz="1200" dirty="0" smtClean="0">
                <a:latin typeface="Trebuchet MS" pitchFamily="34" charset="0"/>
                <a:hlinkClick r:id="rId7"/>
              </a:rPr>
              <a:t>http://orion.</a:t>
            </a:r>
            <a:r>
              <a:rPr lang="cs-CZ" sz="1200" dirty="0" err="1" smtClean="0">
                <a:latin typeface="Trebuchet MS" pitchFamily="34" charset="0"/>
                <a:hlinkClick r:id="rId7"/>
              </a:rPr>
              <a:t>chemi.muni.cz</a:t>
            </a:r>
            <a:r>
              <a:rPr lang="cs-CZ" sz="1200" dirty="0" smtClean="0">
                <a:latin typeface="Trebuchet MS" pitchFamily="34" charset="0"/>
                <a:hlinkClick r:id="rId7"/>
              </a:rPr>
              <a:t>/e_</a:t>
            </a:r>
            <a:r>
              <a:rPr lang="cs-CZ" sz="1200" dirty="0" err="1" smtClean="0">
                <a:latin typeface="Trebuchet MS" pitchFamily="34" charset="0"/>
                <a:hlinkClick r:id="rId7"/>
              </a:rPr>
              <a:t>learning</a:t>
            </a:r>
            <a:r>
              <a:rPr lang="cs-CZ" sz="1200" dirty="0" smtClean="0">
                <a:latin typeface="Trebuchet MS" pitchFamily="34" charset="0"/>
                <a:hlinkClick r:id="rId7"/>
              </a:rPr>
              <a:t>/=Texty/05-Fibril%C3%A1rn%C3%AD%20b%C3%</a:t>
            </a:r>
            <a:r>
              <a:rPr lang="cs-CZ" sz="1200" dirty="0" err="1" smtClean="0">
                <a:latin typeface="Trebuchet MS" pitchFamily="34" charset="0"/>
                <a:hlinkClick r:id="rId7"/>
              </a:rPr>
              <a:t>ADlkoviny</a:t>
            </a:r>
            <a:r>
              <a:rPr lang="cs-CZ" sz="1200" dirty="0" smtClean="0">
                <a:latin typeface="Trebuchet MS" pitchFamily="34" charset="0"/>
                <a:hlinkClick r:id="rId7"/>
              </a:rPr>
              <a:t>/05-</a:t>
            </a:r>
            <a:r>
              <a:rPr lang="cs-CZ" sz="1200" dirty="0" err="1" smtClean="0">
                <a:latin typeface="Trebuchet MS" pitchFamily="34" charset="0"/>
                <a:hlinkClick r:id="rId7"/>
              </a:rPr>
              <a:t>FibrBilk.htm</a:t>
            </a:r>
            <a:endParaRPr lang="cs-CZ" sz="1200" dirty="0" smtClean="0">
              <a:latin typeface="Trebuchet MS" pitchFamily="34" charset="0"/>
            </a:endParaRPr>
          </a:p>
          <a:p>
            <a:r>
              <a:rPr lang="cs-CZ" sz="1200" dirty="0" smtClean="0">
                <a:latin typeface="Trebuchet MS" pitchFamily="34" charset="0"/>
                <a:hlinkClick r:id="rId8"/>
              </a:rPr>
              <a:t>http://www.</a:t>
            </a:r>
            <a:r>
              <a:rPr lang="cs-CZ" sz="1200" dirty="0" err="1" smtClean="0">
                <a:latin typeface="Trebuchet MS" pitchFamily="34" charset="0"/>
                <a:hlinkClick r:id="rId8"/>
              </a:rPr>
              <a:t>vtpo.cz</a:t>
            </a:r>
            <a:r>
              <a:rPr lang="cs-CZ" sz="1200" dirty="0" smtClean="0">
                <a:latin typeface="Trebuchet MS" pitchFamily="34" charset="0"/>
                <a:hlinkClick r:id="rId8"/>
              </a:rPr>
              <a:t>/</a:t>
            </a:r>
            <a:r>
              <a:rPr lang="cs-CZ" sz="1200" dirty="0" err="1" smtClean="0">
                <a:latin typeface="Trebuchet MS" pitchFamily="34" charset="0"/>
                <a:hlinkClick r:id="rId8"/>
              </a:rPr>
              <a:t>inovacni</a:t>
            </a:r>
            <a:r>
              <a:rPr lang="cs-CZ" sz="1200" dirty="0" smtClean="0">
                <a:latin typeface="Trebuchet MS" pitchFamily="34" charset="0"/>
                <a:hlinkClick r:id="rId8"/>
              </a:rPr>
              <a:t>-</a:t>
            </a:r>
            <a:r>
              <a:rPr lang="cs-CZ" sz="1200" dirty="0" err="1" smtClean="0">
                <a:latin typeface="Trebuchet MS" pitchFamily="34" charset="0"/>
                <a:hlinkClick r:id="rId8"/>
              </a:rPr>
              <a:t>portal</a:t>
            </a:r>
            <a:r>
              <a:rPr lang="cs-CZ" sz="1200" dirty="0" smtClean="0">
                <a:latin typeface="Trebuchet MS" pitchFamily="34" charset="0"/>
                <a:hlinkClick r:id="rId8"/>
              </a:rPr>
              <a:t>/</a:t>
            </a:r>
            <a:r>
              <a:rPr lang="cs-CZ" sz="1200" dirty="0" err="1" smtClean="0">
                <a:latin typeface="Trebuchet MS" pitchFamily="34" charset="0"/>
                <a:hlinkClick r:id="rId8"/>
              </a:rPr>
              <a:t>images</a:t>
            </a:r>
            <a:r>
              <a:rPr lang="cs-CZ" sz="1200" dirty="0" smtClean="0">
                <a:latin typeface="Trebuchet MS" pitchFamily="34" charset="0"/>
                <a:hlinkClick r:id="rId8"/>
              </a:rPr>
              <a:t>/</a:t>
            </a:r>
            <a:r>
              <a:rPr lang="cs-CZ" sz="1200" dirty="0" err="1" smtClean="0">
                <a:latin typeface="Trebuchet MS" pitchFamily="34" charset="0"/>
                <a:hlinkClick r:id="rId8"/>
              </a:rPr>
              <a:t>succes</a:t>
            </a:r>
            <a:r>
              <a:rPr lang="cs-CZ" sz="1200" dirty="0" smtClean="0">
                <a:latin typeface="Trebuchet MS" pitchFamily="34" charset="0"/>
                <a:hlinkClick r:id="rId8"/>
              </a:rPr>
              <a:t>-</a:t>
            </a:r>
            <a:r>
              <a:rPr lang="cs-CZ" sz="1200" dirty="0" err="1" smtClean="0">
                <a:latin typeface="Trebuchet MS" pitchFamily="34" charset="0"/>
                <a:hlinkClick r:id="rId8"/>
              </a:rPr>
              <a:t>stories</a:t>
            </a:r>
            <a:r>
              <a:rPr lang="cs-CZ" sz="1200" dirty="0" smtClean="0">
                <a:latin typeface="Trebuchet MS" pitchFamily="34" charset="0"/>
                <a:hlinkClick r:id="rId8"/>
              </a:rPr>
              <a:t>-</a:t>
            </a:r>
            <a:r>
              <a:rPr lang="cs-CZ" sz="1200" dirty="0" err="1" smtClean="0">
                <a:latin typeface="Trebuchet MS" pitchFamily="34" charset="0"/>
                <a:hlinkClick r:id="rId8"/>
              </a:rPr>
              <a:t>clanky</a:t>
            </a:r>
            <a:r>
              <a:rPr lang="cs-CZ" sz="1200" dirty="0" smtClean="0">
                <a:latin typeface="Trebuchet MS" pitchFamily="34" charset="0"/>
                <a:hlinkClick r:id="rId8"/>
              </a:rPr>
              <a:t>/</a:t>
            </a:r>
            <a:r>
              <a:rPr lang="cs-CZ" sz="1200" dirty="0" err="1" smtClean="0">
                <a:latin typeface="Trebuchet MS" pitchFamily="34" charset="0"/>
                <a:hlinkClick r:id="rId8"/>
              </a:rPr>
              <a:t>obrazek</a:t>
            </a:r>
            <a:r>
              <a:rPr lang="cs-CZ" sz="1200" dirty="0" smtClean="0">
                <a:latin typeface="Trebuchet MS" pitchFamily="34" charset="0"/>
                <a:hlinkClick r:id="rId8"/>
              </a:rPr>
              <a:t>/</a:t>
            </a:r>
            <a:r>
              <a:rPr lang="cs-CZ" sz="1200" dirty="0" err="1" smtClean="0">
                <a:latin typeface="Trebuchet MS" pitchFamily="34" charset="0"/>
                <a:hlinkClick r:id="rId8"/>
              </a:rPr>
              <a:t>thumbnails</a:t>
            </a:r>
            <a:r>
              <a:rPr lang="cs-CZ" sz="1200" dirty="0" smtClean="0">
                <a:latin typeface="Trebuchet MS" pitchFamily="34" charset="0"/>
                <a:hlinkClick r:id="rId8"/>
              </a:rPr>
              <a:t>/pavouci-</a:t>
            </a:r>
            <a:r>
              <a:rPr lang="cs-CZ" sz="1200" dirty="0" err="1" smtClean="0">
                <a:latin typeface="Trebuchet MS" pitchFamily="34" charset="0"/>
                <a:hlinkClick r:id="rId8"/>
              </a:rPr>
              <a:t>sit.jpg</a:t>
            </a:r>
            <a:endParaRPr lang="cs-CZ" sz="1200" dirty="0" smtClean="0">
              <a:latin typeface="Trebuchet MS" pitchFamily="34" charset="0"/>
            </a:endParaRPr>
          </a:p>
          <a:p>
            <a:r>
              <a:rPr lang="cs-CZ" sz="1200" dirty="0" smtClean="0">
                <a:latin typeface="Trebuchet MS" pitchFamily="34" charset="0"/>
                <a:hlinkClick r:id="rId9"/>
              </a:rPr>
              <a:t>http://www.</a:t>
            </a:r>
            <a:r>
              <a:rPr lang="cs-CZ" sz="1200" dirty="0" err="1" smtClean="0">
                <a:latin typeface="Trebuchet MS" pitchFamily="34" charset="0"/>
                <a:hlinkClick r:id="rId9"/>
              </a:rPr>
              <a:t>cegep</a:t>
            </a:r>
            <a:r>
              <a:rPr lang="cs-CZ" sz="1200" dirty="0" smtClean="0">
                <a:latin typeface="Trebuchet MS" pitchFamily="34" charset="0"/>
                <a:hlinkClick r:id="rId9"/>
              </a:rPr>
              <a:t>-</a:t>
            </a:r>
            <a:r>
              <a:rPr lang="cs-CZ" sz="1200" dirty="0" err="1" smtClean="0">
                <a:latin typeface="Trebuchet MS" pitchFamily="34" charset="0"/>
                <a:hlinkClick r:id="rId9"/>
              </a:rPr>
              <a:t>ste</a:t>
            </a:r>
            <a:r>
              <a:rPr lang="cs-CZ" sz="1200" dirty="0" smtClean="0">
                <a:latin typeface="Trebuchet MS" pitchFamily="34" charset="0"/>
                <a:hlinkClick r:id="rId9"/>
              </a:rPr>
              <a:t>-</a:t>
            </a:r>
            <a:r>
              <a:rPr lang="cs-CZ" sz="1200" dirty="0" err="1" smtClean="0">
                <a:latin typeface="Trebuchet MS" pitchFamily="34" charset="0"/>
                <a:hlinkClick r:id="rId9"/>
              </a:rPr>
              <a:t>foy.qc.ca</a:t>
            </a:r>
            <a:r>
              <a:rPr lang="cs-CZ" sz="1200" dirty="0" smtClean="0">
                <a:latin typeface="Trebuchet MS" pitchFamily="34" charset="0"/>
                <a:hlinkClick r:id="rId9"/>
              </a:rPr>
              <a:t>/</a:t>
            </a:r>
            <a:r>
              <a:rPr lang="cs-CZ" sz="1200" dirty="0" err="1" smtClean="0">
                <a:latin typeface="Trebuchet MS" pitchFamily="34" charset="0"/>
                <a:hlinkClick r:id="rId9"/>
              </a:rPr>
              <a:t>profs</a:t>
            </a:r>
            <a:r>
              <a:rPr lang="cs-CZ" sz="1200" dirty="0" smtClean="0">
                <a:latin typeface="Trebuchet MS" pitchFamily="34" charset="0"/>
                <a:hlinkClick r:id="rId9"/>
              </a:rPr>
              <a:t>/</a:t>
            </a:r>
            <a:r>
              <a:rPr lang="cs-CZ" sz="1200" dirty="0" err="1" smtClean="0">
                <a:latin typeface="Trebuchet MS" pitchFamily="34" charset="0"/>
                <a:hlinkClick r:id="rId9"/>
              </a:rPr>
              <a:t>gbourbonnais</a:t>
            </a:r>
            <a:r>
              <a:rPr lang="cs-CZ" sz="1200" dirty="0" smtClean="0">
                <a:latin typeface="Trebuchet MS" pitchFamily="34" charset="0"/>
                <a:hlinkClick r:id="rId9"/>
              </a:rPr>
              <a:t>/pascal/</a:t>
            </a:r>
            <a:r>
              <a:rPr lang="cs-CZ" sz="1200" dirty="0" err="1" smtClean="0">
                <a:latin typeface="Trebuchet MS" pitchFamily="34" charset="0"/>
                <a:hlinkClick r:id="rId9"/>
              </a:rPr>
              <a:t>fya</a:t>
            </a:r>
            <a:r>
              <a:rPr lang="cs-CZ" sz="1200" dirty="0" smtClean="0">
                <a:latin typeface="Trebuchet MS" pitchFamily="34" charset="0"/>
                <a:hlinkClick r:id="rId9"/>
              </a:rPr>
              <a:t>/</a:t>
            </a:r>
            <a:r>
              <a:rPr lang="cs-CZ" sz="1200" dirty="0" err="1" smtClean="0">
                <a:latin typeface="Trebuchet MS" pitchFamily="34" charset="0"/>
                <a:hlinkClick r:id="rId9"/>
              </a:rPr>
              <a:t>chimcell</a:t>
            </a:r>
            <a:r>
              <a:rPr lang="cs-CZ" sz="1200" dirty="0" smtClean="0">
                <a:latin typeface="Trebuchet MS" pitchFamily="34" charset="0"/>
                <a:hlinkClick r:id="rId9"/>
              </a:rPr>
              <a:t>/</a:t>
            </a:r>
            <a:r>
              <a:rPr lang="cs-CZ" sz="1200" dirty="0" err="1" smtClean="0">
                <a:latin typeface="Trebuchet MS" pitchFamily="34" charset="0"/>
                <a:hlinkClick r:id="rId9"/>
              </a:rPr>
              <a:t>notesmolecules</a:t>
            </a:r>
            <a:r>
              <a:rPr lang="cs-CZ" sz="1200" dirty="0" smtClean="0">
                <a:latin typeface="Trebuchet MS" pitchFamily="34" charset="0"/>
                <a:hlinkClick r:id="rId9"/>
              </a:rPr>
              <a:t>/</a:t>
            </a:r>
            <a:r>
              <a:rPr lang="cs-CZ" sz="1200" dirty="0" err="1" smtClean="0">
                <a:latin typeface="Trebuchet MS" pitchFamily="34" charset="0"/>
                <a:hlinkClick r:id="rId9"/>
              </a:rPr>
              <a:t>proteines</a:t>
            </a:r>
            <a:r>
              <a:rPr lang="cs-CZ" sz="1200" dirty="0" smtClean="0">
                <a:latin typeface="Trebuchet MS" pitchFamily="34" charset="0"/>
                <a:hlinkClick r:id="rId9"/>
              </a:rPr>
              <a:t>_3.htm</a:t>
            </a:r>
            <a:endParaRPr lang="cs-CZ" sz="1200" dirty="0" smtClean="0">
              <a:latin typeface="Trebuchet MS" pitchFamily="34" charset="0"/>
            </a:endParaRPr>
          </a:p>
          <a:p>
            <a:r>
              <a:rPr lang="cs-CZ" sz="1200" dirty="0" smtClean="0">
                <a:latin typeface="Trebuchet MS" pitchFamily="34" charset="0"/>
                <a:hlinkClick r:id="rId10"/>
              </a:rPr>
              <a:t>http://commons.wikimedia.org/wiki/File:Collagentriplehelix.png</a:t>
            </a:r>
            <a:endParaRPr lang="cs-CZ" sz="1200" dirty="0" smtClean="0">
              <a:latin typeface="Trebuchet MS" pitchFamily="34" charset="0"/>
            </a:endParaRPr>
          </a:p>
          <a:p>
            <a:r>
              <a:rPr lang="cs-CZ" sz="1200" dirty="0" smtClean="0">
                <a:latin typeface="Trebuchet MS" pitchFamily="34" charset="0"/>
                <a:hlinkClick r:id="rId11"/>
              </a:rPr>
              <a:t>http://commons.wikimedia.org/wiki/File:Collagen_biosynthesis_(fr).jpg</a:t>
            </a:r>
            <a:endParaRPr lang="cs-CZ" sz="1200" dirty="0" smtClean="0">
              <a:latin typeface="Trebuchet MS" pitchFamily="34" charset="0"/>
            </a:endParaRPr>
          </a:p>
          <a:p>
            <a:r>
              <a:rPr lang="cs-CZ" sz="1200" dirty="0" smtClean="0">
                <a:latin typeface="Trebuchet MS" pitchFamily="34" charset="0"/>
                <a:hlinkClick r:id="rId12"/>
              </a:rPr>
              <a:t>http://faculty.uml.edu/vbarsegov/research/images/fibrinogen_1.png</a:t>
            </a:r>
            <a:endParaRPr lang="cs-CZ" sz="1200" dirty="0" smtClean="0">
              <a:latin typeface="Trebuchet MS" pitchFamily="34" charset="0"/>
            </a:endParaRPr>
          </a:p>
          <a:p>
            <a:r>
              <a:rPr lang="cs-CZ" sz="1200" dirty="0" smtClean="0">
                <a:latin typeface="Trebuchet MS" pitchFamily="34" charset="0"/>
                <a:hlinkClick r:id="rId13"/>
              </a:rPr>
              <a:t>http://24.media.tumblr.com/</a:t>
            </a:r>
            <a:r>
              <a:rPr lang="cs-CZ" sz="1200" dirty="0" err="1" smtClean="0">
                <a:latin typeface="Trebuchet MS" pitchFamily="34" charset="0"/>
                <a:hlinkClick r:id="rId13"/>
              </a:rPr>
              <a:t>tumblr</a:t>
            </a:r>
            <a:r>
              <a:rPr lang="cs-CZ" sz="1200" dirty="0" smtClean="0">
                <a:latin typeface="Trebuchet MS" pitchFamily="34" charset="0"/>
                <a:hlinkClick r:id="rId13"/>
              </a:rPr>
              <a:t>_ljie81F2VQ1qcmrkno1_500.jpg</a:t>
            </a:r>
            <a:endParaRPr lang="cs-CZ" sz="1200" dirty="0" smtClean="0">
              <a:latin typeface="Trebuchet MS" pitchFamily="34" charset="0"/>
            </a:endParaRPr>
          </a:p>
          <a:p>
            <a:r>
              <a:rPr lang="cs-CZ" sz="1200" dirty="0" smtClean="0">
                <a:latin typeface="Trebuchet MS" pitchFamily="34" charset="0"/>
              </a:rPr>
              <a:t>http://commons.wikimedia.org/wiki/File:Hemoglobin.jpg</a:t>
            </a:r>
          </a:p>
          <a:p>
            <a:endParaRPr lang="cs-CZ" sz="1200" dirty="0" smtClean="0">
              <a:latin typeface="Trebuchet MS" pitchFamily="34" charset="0"/>
            </a:endParaRPr>
          </a:p>
          <a:p>
            <a:endParaRPr lang="cs-CZ" sz="1400" dirty="0" smtClean="0">
              <a:latin typeface="Trebuchet MS" pitchFamily="34" charset="0"/>
            </a:endParaRP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86314" y="1428736"/>
            <a:ext cx="1714512" cy="639762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1400" dirty="0" err="1" smtClean="0"/>
              <a:t>Čársky</a:t>
            </a:r>
            <a:r>
              <a:rPr lang="cs-CZ" sz="1400" dirty="0" smtClean="0"/>
              <a:t>, J a kol. </a:t>
            </a:r>
            <a:r>
              <a:rPr lang="cs-CZ" sz="1400" i="1" dirty="0" smtClean="0"/>
              <a:t>Chemie pro III. ročník gymnázií</a:t>
            </a:r>
            <a:r>
              <a:rPr lang="cs-CZ" sz="1400" dirty="0" smtClean="0"/>
              <a:t>. 1. české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SPN, 1986.</a:t>
            </a:r>
          </a:p>
          <a:p>
            <a:r>
              <a:rPr lang="cs-CZ" sz="1400" dirty="0" smtClean="0"/>
              <a:t>Kolář, K. a kol. </a:t>
            </a:r>
            <a:r>
              <a:rPr lang="cs-CZ" sz="1400" i="1" dirty="0" smtClean="0"/>
              <a:t>Chemie (organická a biochemie) II. pro gymnázia. </a:t>
            </a:r>
            <a:r>
              <a:rPr lang="cs-CZ" sz="1400" dirty="0" smtClean="0"/>
              <a:t>1. </a:t>
            </a:r>
            <a:r>
              <a:rPr lang="cs-CZ" sz="1400" dirty="0" err="1" smtClean="0"/>
              <a:t>vyd.Praha</a:t>
            </a:r>
            <a:r>
              <a:rPr lang="cs-CZ" sz="1400" dirty="0" smtClean="0"/>
              <a:t>: SPN, 1997</a:t>
            </a:r>
          </a:p>
          <a:p>
            <a:r>
              <a:rPr lang="cs-CZ" sz="1400" dirty="0" smtClean="0"/>
              <a:t>Svoboda, J., Kratochvíl, B. </a:t>
            </a:r>
            <a:r>
              <a:rPr lang="cs-CZ" sz="1400" i="1" dirty="0" smtClean="0"/>
              <a:t>Chemie pro střední školy 2b. </a:t>
            </a:r>
            <a:r>
              <a:rPr lang="cs-CZ" sz="1400" dirty="0" smtClean="0"/>
              <a:t>1.vyd. Praha: </a:t>
            </a:r>
            <a:r>
              <a:rPr lang="cs-CZ" sz="1400" dirty="0" err="1" smtClean="0"/>
              <a:t>Scientia</a:t>
            </a:r>
            <a:r>
              <a:rPr lang="cs-CZ" sz="1400" dirty="0" smtClean="0"/>
              <a:t>,</a:t>
            </a:r>
            <a:r>
              <a:rPr lang="cs-CZ" sz="1400" dirty="0" err="1" smtClean="0"/>
              <a:t>spol.sr.o</a:t>
            </a:r>
            <a:r>
              <a:rPr lang="cs-CZ" sz="1400" dirty="0" smtClean="0"/>
              <a:t>., pedagogické nakladatelství</a:t>
            </a:r>
          </a:p>
          <a:p>
            <a:r>
              <a:rPr lang="cs-CZ" sz="1400" dirty="0" err="1" smtClean="0"/>
              <a:t>Habermann</a:t>
            </a:r>
            <a:r>
              <a:rPr lang="cs-CZ" sz="1400" dirty="0" smtClean="0"/>
              <a:t> V.,Černý R., </a:t>
            </a:r>
            <a:r>
              <a:rPr lang="cs-CZ" sz="1400" dirty="0" err="1" smtClean="0"/>
              <a:t>Kotyza</a:t>
            </a:r>
            <a:r>
              <a:rPr lang="cs-CZ" sz="1400" dirty="0" smtClean="0"/>
              <a:t> J. </a:t>
            </a:r>
            <a:r>
              <a:rPr lang="cs-CZ" sz="1400" i="1" dirty="0" smtClean="0"/>
              <a:t>Přehled základů biochemie.dotisk.</a:t>
            </a:r>
            <a:r>
              <a:rPr lang="cs-CZ" sz="1400" dirty="0" smtClean="0"/>
              <a:t> Praha:Karolinum, 1993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643602" cy="1082660"/>
          </a:xfrm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cs-CZ" dirty="0" smtClean="0"/>
              <a:t>Význam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cs-CZ" dirty="0" smtClean="0"/>
              <a:t>Charles Darwin: Život je způsob existence bílkovin</a:t>
            </a:r>
          </a:p>
          <a:p>
            <a:r>
              <a:rPr lang="cs-CZ" dirty="0" smtClean="0"/>
              <a:t>Funkce stavební, krycí, podpůrná</a:t>
            </a:r>
          </a:p>
          <a:p>
            <a:r>
              <a:rPr lang="cs-CZ" dirty="0" smtClean="0"/>
              <a:t>Transportní</a:t>
            </a:r>
          </a:p>
          <a:p>
            <a:r>
              <a:rPr lang="cs-CZ" dirty="0" smtClean="0"/>
              <a:t>Speciální – imunoglobuliny - obranná, hormony – regulační, enzymy - biokatalyzátory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6143668" cy="989034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Bílkoviny - vlastnosti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7972452" cy="3429024"/>
          </a:xfrm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cs-CZ" dirty="0" smtClean="0"/>
              <a:t>Prvkové složení: 50% C, 24% O, 18% N, 6% H, S a jiné prvky</a:t>
            </a:r>
          </a:p>
          <a:p>
            <a:r>
              <a:rPr lang="cs-CZ" dirty="0" smtClean="0"/>
              <a:t> Velká relativní molekulová hmotnost, velké molekuly 5 – 100nm – sloučeniny s koloidními vlastnostmi</a:t>
            </a:r>
          </a:p>
          <a:p>
            <a:r>
              <a:rPr lang="cs-CZ" dirty="0" smtClean="0"/>
              <a:t>Základní stavebními jednotkami jsou 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3"/>
          <p:cNvSpPr>
            <a:spLocks noGrp="1"/>
          </p:cNvSpPr>
          <p:nvPr>
            <p:ph idx="4294967295"/>
          </p:nvPr>
        </p:nvSpPr>
        <p:spPr>
          <a:xfrm>
            <a:off x="428596" y="357167"/>
            <a:ext cx="8229600" cy="3071834"/>
          </a:xfr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Pro heterotrofní organismus jsou bílkoviny zdrojem dusíku a tedy zdrojem pro výrobu všech dusíkatých látek</a:t>
            </a:r>
          </a:p>
          <a:p>
            <a:r>
              <a:rPr lang="cs-CZ" sz="2400" dirty="0" smtClean="0"/>
              <a:t>V organismu neexistuje skladiště bílkovin. Bílkoviny se neustále odbourávají a tvoří.</a:t>
            </a:r>
          </a:p>
          <a:p>
            <a:r>
              <a:rPr lang="cs-CZ" sz="2400" dirty="0" smtClean="0"/>
              <a:t>Biologický poločas bílkovin je různý  - od několika minut – např. insulin až po desítky dnů ( savčí svalové bílkoviny 180 dní)</a:t>
            </a:r>
          </a:p>
          <a:p>
            <a:r>
              <a:rPr lang="cs-CZ" sz="2400" dirty="0" smtClean="0"/>
              <a:t>Průměr – 80 dní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143768" y="4429132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51 AK</a:t>
            </a:r>
            <a:endParaRPr lang="cs-CZ" dirty="0"/>
          </a:p>
        </p:txBody>
      </p:sp>
      <p:pic>
        <p:nvPicPr>
          <p:cNvPr id="7" name="Obrázek 6" descr="Proinsul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786190"/>
            <a:ext cx="3124200" cy="202882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072198" y="4500570"/>
            <a:ext cx="83869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insulin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rgbClr val="FF0000"/>
                </a:solidFill>
              </a:rPr>
              <a:t/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</a:rPr>
              <a:t> Složení bílkovin </a:t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</a:rPr>
              <a:t>aminokyseliny</a:t>
            </a:r>
            <a:r>
              <a:rPr lang="cs-CZ" sz="3600" dirty="0" smtClean="0"/>
              <a:t> – stavební kameny bílkovin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028" name="Zástupný symbol pro obsah 4"/>
          <p:cNvSpPr>
            <a:spLocks noGrp="1"/>
          </p:cNvSpPr>
          <p:nvPr>
            <p:ph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cs-CZ" dirty="0" smtClean="0"/>
              <a:t>Známo asi 300 druhů</a:t>
            </a:r>
          </a:p>
          <a:p>
            <a:r>
              <a:rPr lang="cs-CZ" dirty="0" err="1" smtClean="0"/>
              <a:t>Proteinogenních</a:t>
            </a:r>
            <a:r>
              <a:rPr lang="cs-CZ" dirty="0" smtClean="0"/>
              <a:t> 20, jsou řady L–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cs-CZ" dirty="0" smtClean="0">
                <a:latin typeface="Calibri" pitchFamily="34" charset="0"/>
              </a:rPr>
              <a:t> –AK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Třídění: neutrální, zásadité, kyselé</a:t>
            </a:r>
            <a:endParaRPr lang="cs-CZ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28926" y="3000372"/>
          <a:ext cx="2419350" cy="1428750"/>
        </p:xfrm>
        <a:graphic>
          <a:graphicData uri="http://schemas.openxmlformats.org/presentationml/2006/ole">
            <p:oleObj spid="_x0000_s1026" name="ChemSketch" r:id="rId3" imgW="1054440" imgH="62172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3900486" cy="748684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Optické izomery AK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054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α</a:t>
            </a:r>
            <a:r>
              <a:rPr lang="cs-CZ" sz="2000" dirty="0" smtClean="0">
                <a:latin typeface="Calibri" pitchFamily="34" charset="0"/>
              </a:rPr>
              <a:t>-aminokyseliny , které obsahují </a:t>
            </a:r>
            <a:r>
              <a:rPr lang="cs-CZ" sz="2000" dirty="0" smtClean="0">
                <a:solidFill>
                  <a:srgbClr val="FF0000"/>
                </a:solidFill>
                <a:latin typeface="Calibri" pitchFamily="34" charset="0"/>
              </a:rPr>
              <a:t>opticky aktivní uhlík </a:t>
            </a:r>
            <a:r>
              <a:rPr lang="cs-CZ" sz="2000" dirty="0" smtClean="0">
                <a:latin typeface="Calibri" pitchFamily="34" charset="0"/>
              </a:rPr>
              <a:t>jsou opticky aktivní</a:t>
            </a:r>
          </a:p>
          <a:p>
            <a:r>
              <a:rPr lang="cs-CZ" sz="2000" dirty="0" smtClean="0">
                <a:latin typeface="Calibri" pitchFamily="34" charset="0"/>
              </a:rPr>
              <a:t>D-, L- řada se odvozuje od uspořádání D- a L- serinu</a:t>
            </a:r>
            <a:endParaRPr lang="cs-CZ" sz="2000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286380" y="500042"/>
          <a:ext cx="1643063" cy="1579563"/>
        </p:xfrm>
        <a:graphic>
          <a:graphicData uri="http://schemas.openxmlformats.org/presentationml/2006/ole">
            <p:oleObj spid="_x0000_s2050" name="ChemSketch" r:id="rId3" imgW="929520" imgH="893160" progId="ACD.ChemSketch.20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85874" y="3324838"/>
          <a:ext cx="2071679" cy="1931375"/>
        </p:xfrm>
        <a:graphic>
          <a:graphicData uri="http://schemas.openxmlformats.org/presentationml/2006/ole">
            <p:oleObj spid="_x0000_s2051" name="ChemSketch" r:id="rId4" imgW="987480" imgH="920520" progId="ACD.ChemSketch.20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857750" y="3235227"/>
          <a:ext cx="1857390" cy="2005112"/>
        </p:xfrm>
        <a:graphic>
          <a:graphicData uri="http://schemas.openxmlformats.org/presentationml/2006/ole">
            <p:oleObj spid="_x0000_s2052" name="ChemSketch" r:id="rId5" imgW="874800" imgH="945000" progId="ACD.ChemSketch.20">
              <p:embed/>
            </p:oleObj>
          </a:graphicData>
        </a:graphic>
      </p:graphicFrame>
      <p:sp>
        <p:nvSpPr>
          <p:cNvPr id="2055" name="TextovéPole 9"/>
          <p:cNvSpPr txBox="1">
            <a:spLocks noChangeArrowheads="1"/>
          </p:cNvSpPr>
          <p:nvPr/>
        </p:nvSpPr>
        <p:spPr bwMode="auto">
          <a:xfrm>
            <a:off x="1428750" y="57150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Trebuchet MS" pitchFamily="34" charset="0"/>
              </a:rPr>
              <a:t>L-serin</a:t>
            </a:r>
          </a:p>
        </p:txBody>
      </p:sp>
      <p:sp>
        <p:nvSpPr>
          <p:cNvPr id="2056" name="TextovéPole 10"/>
          <p:cNvSpPr txBox="1">
            <a:spLocks noChangeArrowheads="1"/>
          </p:cNvSpPr>
          <p:nvPr/>
        </p:nvSpPr>
        <p:spPr bwMode="auto">
          <a:xfrm>
            <a:off x="5143500" y="55006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Trebuchet MS" pitchFamily="34" charset="0"/>
              </a:rPr>
              <a:t>D-serin</a:t>
            </a:r>
          </a:p>
        </p:txBody>
      </p:sp>
      <p:sp>
        <p:nvSpPr>
          <p:cNvPr id="2057" name="TextovéPole 11"/>
          <p:cNvSpPr txBox="1">
            <a:spLocks noChangeArrowheads="1"/>
          </p:cNvSpPr>
          <p:nvPr/>
        </p:nvSpPr>
        <p:spPr bwMode="auto">
          <a:xfrm>
            <a:off x="2857488" y="6000768"/>
            <a:ext cx="2633662" cy="3698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Trebuchet MS" pitchFamily="34" charset="0"/>
              </a:rPr>
              <a:t>Proteinogenní</a:t>
            </a:r>
            <a:r>
              <a:rPr lang="cs-CZ" dirty="0">
                <a:latin typeface="Trebuchet MS" pitchFamily="34" charset="0"/>
              </a:rPr>
              <a:t> jsou řady L-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55" grpId="0"/>
      <p:bldP spid="2056" grpId="0"/>
      <p:bldP spid="20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214842" cy="989034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Aminokyseliny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/>
              <a:t>Další charakteristické funkční skupiny některých AK: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/>
              <a:t>-SH, OH, -CO-NH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, -NH-C=NH  </a:t>
            </a:r>
            <a:r>
              <a:rPr lang="cs-CZ" sz="2400" dirty="0" err="1" smtClean="0"/>
              <a:t>guanidylová</a:t>
            </a:r>
            <a:r>
              <a:rPr lang="cs-CZ" sz="2400" dirty="0" smtClean="0"/>
              <a:t> </a:t>
            </a:r>
            <a:r>
              <a:rPr lang="cs-CZ" sz="2400" dirty="0" err="1" smtClean="0"/>
              <a:t>sk</a:t>
            </a:r>
            <a:r>
              <a:rPr lang="cs-CZ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  NH</a:t>
            </a:r>
            <a:r>
              <a:rPr lang="cs-CZ" sz="2400" baseline="-25000" dirty="0" smtClean="0"/>
              <a:t>2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sz="2400" baseline="-25000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/>
              <a:t>Názvosloví: </a:t>
            </a:r>
            <a:r>
              <a:rPr lang="cs-CZ" sz="2400" dirty="0" err="1" smtClean="0"/>
              <a:t>třípísmenkové</a:t>
            </a:r>
            <a:r>
              <a:rPr lang="cs-CZ" sz="2400" dirty="0" smtClean="0"/>
              <a:t> zkratky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                   systematické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                   triviální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/>
              <a:t>Esenciální AK </a:t>
            </a:r>
            <a:r>
              <a:rPr lang="cs-CZ" sz="2400" dirty="0" smtClean="0"/>
              <a:t>– nutný přísun v potravě – organismus si je nedokáže syntetizovat. Pro člověka jsou esenciální </a:t>
            </a:r>
            <a:r>
              <a:rPr lang="cs-CZ" sz="2400" b="1" dirty="0" smtClean="0"/>
              <a:t>větvené AK</a:t>
            </a:r>
            <a:r>
              <a:rPr lang="cs-CZ" sz="2400" dirty="0" smtClean="0"/>
              <a:t>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/>
              <a:t>Val, Leu, </a:t>
            </a:r>
            <a:r>
              <a:rPr lang="cs-CZ" sz="2400" b="1" dirty="0" err="1" smtClean="0"/>
              <a:t>Ile</a:t>
            </a:r>
            <a:r>
              <a:rPr lang="cs-CZ" sz="2400" b="1" dirty="0" smtClean="0"/>
              <a:t>, aromatické: </a:t>
            </a:r>
            <a:r>
              <a:rPr lang="cs-CZ" sz="2400" b="1" dirty="0" err="1" smtClean="0"/>
              <a:t>Phe</a:t>
            </a:r>
            <a:r>
              <a:rPr lang="cs-CZ" sz="2400" b="1" dirty="0" smtClean="0"/>
              <a:t>, Trp a </a:t>
            </a:r>
            <a:r>
              <a:rPr lang="cs-CZ" sz="2400" b="1" dirty="0" err="1" smtClean="0"/>
              <a:t>dáleThr</a:t>
            </a:r>
            <a:r>
              <a:rPr lang="cs-CZ" sz="2400" b="1" dirty="0" smtClean="0"/>
              <a:t>, Met,</a:t>
            </a:r>
            <a:r>
              <a:rPr lang="cs-CZ" sz="2400" b="1" dirty="0" err="1" smtClean="0"/>
              <a:t>Lys</a:t>
            </a:r>
            <a:r>
              <a:rPr lang="cs-CZ" sz="2400" b="1" dirty="0" smtClean="0"/>
              <a:t>. V dětství: </a:t>
            </a:r>
            <a:r>
              <a:rPr lang="cs-CZ" sz="2400" b="1" dirty="0" err="1" smtClean="0">
                <a:solidFill>
                  <a:srgbClr val="FF0000"/>
                </a:solidFill>
              </a:rPr>
              <a:t>Arg</a:t>
            </a:r>
            <a:r>
              <a:rPr lang="cs-CZ" sz="2400" b="1" dirty="0" smtClean="0">
                <a:solidFill>
                  <a:srgbClr val="FF0000"/>
                </a:solidFill>
              </a:rPr>
              <a:t>, His. </a:t>
            </a:r>
            <a:r>
              <a:rPr lang="cs-CZ" sz="2400" b="1" dirty="0" smtClean="0"/>
              <a:t>Podmíněně esenciální </a:t>
            </a:r>
            <a:r>
              <a:rPr lang="cs-CZ" sz="2400" b="1" dirty="0" err="1" smtClean="0">
                <a:solidFill>
                  <a:srgbClr val="00B050"/>
                </a:solidFill>
              </a:rPr>
              <a:t>Tyr</a:t>
            </a:r>
            <a:r>
              <a:rPr lang="cs-CZ" sz="2400" b="1" dirty="0" smtClean="0">
                <a:solidFill>
                  <a:srgbClr val="00B050"/>
                </a:solidFill>
              </a:rPr>
              <a:t>, </a:t>
            </a:r>
            <a:r>
              <a:rPr lang="cs-CZ" sz="2400" b="1" dirty="0" err="1" smtClean="0">
                <a:solidFill>
                  <a:srgbClr val="00B050"/>
                </a:solidFill>
              </a:rPr>
              <a:t>Cys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cxnSp>
        <p:nvCxnSpPr>
          <p:cNvPr id="6" name="Přímá spojovací čára 5"/>
          <p:cNvCxnSpPr/>
          <p:nvPr/>
        </p:nvCxnSpPr>
        <p:spPr>
          <a:xfrm rot="16200000" flipH="1">
            <a:off x="3785388" y="2429663"/>
            <a:ext cx="214318" cy="69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lný tvar 10"/>
          <p:cNvSpPr/>
          <p:nvPr/>
        </p:nvSpPr>
        <p:spPr>
          <a:xfrm>
            <a:off x="5775325" y="2692400"/>
            <a:ext cx="854075" cy="552450"/>
          </a:xfrm>
          <a:custGeom>
            <a:avLst/>
            <a:gdLst>
              <a:gd name="connsiteX0" fmla="*/ 30019 w 854364"/>
              <a:gd name="connsiteY0" fmla="*/ 92364 h 551873"/>
              <a:gd name="connsiteX1" fmla="*/ 30019 w 854364"/>
              <a:gd name="connsiteY1" fmla="*/ 161636 h 551873"/>
              <a:gd name="connsiteX2" fmla="*/ 30019 w 854364"/>
              <a:gd name="connsiteY2" fmla="*/ 286327 h 551873"/>
              <a:gd name="connsiteX3" fmla="*/ 30019 w 854364"/>
              <a:gd name="connsiteY3" fmla="*/ 452582 h 551873"/>
              <a:gd name="connsiteX4" fmla="*/ 30019 w 854364"/>
              <a:gd name="connsiteY4" fmla="*/ 521855 h 551873"/>
              <a:gd name="connsiteX5" fmla="*/ 99291 w 854364"/>
              <a:gd name="connsiteY5" fmla="*/ 521855 h 551873"/>
              <a:gd name="connsiteX6" fmla="*/ 251691 w 854364"/>
              <a:gd name="connsiteY6" fmla="*/ 521855 h 551873"/>
              <a:gd name="connsiteX7" fmla="*/ 501073 w 854364"/>
              <a:gd name="connsiteY7" fmla="*/ 521855 h 551873"/>
              <a:gd name="connsiteX8" fmla="*/ 708891 w 854364"/>
              <a:gd name="connsiteY8" fmla="*/ 535709 h 551873"/>
              <a:gd name="connsiteX9" fmla="*/ 833582 w 854364"/>
              <a:gd name="connsiteY9" fmla="*/ 535709 h 551873"/>
              <a:gd name="connsiteX10" fmla="*/ 833582 w 854364"/>
              <a:gd name="connsiteY10" fmla="*/ 438727 h 551873"/>
              <a:gd name="connsiteX11" fmla="*/ 833582 w 854364"/>
              <a:gd name="connsiteY11" fmla="*/ 272473 h 551873"/>
              <a:gd name="connsiteX12" fmla="*/ 833582 w 854364"/>
              <a:gd name="connsiteY12" fmla="*/ 120073 h 551873"/>
              <a:gd name="connsiteX13" fmla="*/ 833582 w 854364"/>
              <a:gd name="connsiteY13" fmla="*/ 36945 h 551873"/>
              <a:gd name="connsiteX14" fmla="*/ 764309 w 854364"/>
              <a:gd name="connsiteY14" fmla="*/ 9236 h 551873"/>
              <a:gd name="connsiteX15" fmla="*/ 584200 w 854364"/>
              <a:gd name="connsiteY15" fmla="*/ 9236 h 551873"/>
              <a:gd name="connsiteX16" fmla="*/ 320964 w 854364"/>
              <a:gd name="connsiteY16" fmla="*/ 9236 h 551873"/>
              <a:gd name="connsiteX17" fmla="*/ 251691 w 854364"/>
              <a:gd name="connsiteY17" fmla="*/ 9236 h 551873"/>
              <a:gd name="connsiteX18" fmla="*/ 113146 w 854364"/>
              <a:gd name="connsiteY18" fmla="*/ 9236 h 551873"/>
              <a:gd name="connsiteX19" fmla="*/ 30019 w 854364"/>
              <a:gd name="connsiteY19" fmla="*/ 9236 h 551873"/>
              <a:gd name="connsiteX20" fmla="*/ 2309 w 854364"/>
              <a:gd name="connsiteY20" fmla="*/ 9236 h 551873"/>
              <a:gd name="connsiteX21" fmla="*/ 30019 w 854364"/>
              <a:gd name="connsiteY21" fmla="*/ 92364 h 55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364" h="551873">
                <a:moveTo>
                  <a:pt x="30019" y="92364"/>
                </a:moveTo>
                <a:lnTo>
                  <a:pt x="30019" y="161636"/>
                </a:lnTo>
                <a:lnTo>
                  <a:pt x="30019" y="286327"/>
                </a:lnTo>
                <a:lnTo>
                  <a:pt x="30019" y="452582"/>
                </a:lnTo>
                <a:cubicBezTo>
                  <a:pt x="30019" y="491837"/>
                  <a:pt x="18474" y="510310"/>
                  <a:pt x="30019" y="521855"/>
                </a:cubicBezTo>
                <a:cubicBezTo>
                  <a:pt x="41564" y="533400"/>
                  <a:pt x="99291" y="521855"/>
                  <a:pt x="99291" y="521855"/>
                </a:cubicBezTo>
                <a:lnTo>
                  <a:pt x="251691" y="521855"/>
                </a:lnTo>
                <a:cubicBezTo>
                  <a:pt x="318655" y="521855"/>
                  <a:pt x="424873" y="519546"/>
                  <a:pt x="501073" y="521855"/>
                </a:cubicBezTo>
                <a:cubicBezTo>
                  <a:pt x="577273" y="524164"/>
                  <a:pt x="653473" y="533400"/>
                  <a:pt x="708891" y="535709"/>
                </a:cubicBezTo>
                <a:cubicBezTo>
                  <a:pt x="764309" y="538018"/>
                  <a:pt x="812800" y="551873"/>
                  <a:pt x="833582" y="535709"/>
                </a:cubicBezTo>
                <a:cubicBezTo>
                  <a:pt x="854364" y="519545"/>
                  <a:pt x="833582" y="438727"/>
                  <a:pt x="833582" y="438727"/>
                </a:cubicBezTo>
                <a:lnTo>
                  <a:pt x="833582" y="272473"/>
                </a:lnTo>
                <a:lnTo>
                  <a:pt x="833582" y="120073"/>
                </a:lnTo>
                <a:cubicBezTo>
                  <a:pt x="833582" y="80818"/>
                  <a:pt x="845127" y="55418"/>
                  <a:pt x="833582" y="36945"/>
                </a:cubicBezTo>
                <a:cubicBezTo>
                  <a:pt x="822037" y="18472"/>
                  <a:pt x="805873" y="13854"/>
                  <a:pt x="764309" y="9236"/>
                </a:cubicBezTo>
                <a:cubicBezTo>
                  <a:pt x="722745" y="4618"/>
                  <a:pt x="584200" y="9236"/>
                  <a:pt x="584200" y="9236"/>
                </a:cubicBezTo>
                <a:lnTo>
                  <a:pt x="320964" y="9236"/>
                </a:lnTo>
                <a:lnTo>
                  <a:pt x="251691" y="9236"/>
                </a:lnTo>
                <a:lnTo>
                  <a:pt x="113146" y="9236"/>
                </a:lnTo>
                <a:lnTo>
                  <a:pt x="30019" y="9236"/>
                </a:lnTo>
                <a:cubicBezTo>
                  <a:pt x="11546" y="9236"/>
                  <a:pt x="4618" y="0"/>
                  <a:pt x="2309" y="9236"/>
                </a:cubicBezTo>
                <a:cubicBezTo>
                  <a:pt x="0" y="18472"/>
                  <a:pt x="8082" y="41563"/>
                  <a:pt x="30019" y="923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8045450" y="2692400"/>
            <a:ext cx="655638" cy="768350"/>
          </a:xfrm>
          <a:custGeom>
            <a:avLst/>
            <a:gdLst>
              <a:gd name="connsiteX0" fmla="*/ 600363 w 655781"/>
              <a:gd name="connsiteY0" fmla="*/ 36945 h 768928"/>
              <a:gd name="connsiteX1" fmla="*/ 392545 w 655781"/>
              <a:gd name="connsiteY1" fmla="*/ 9236 h 768928"/>
              <a:gd name="connsiteX2" fmla="*/ 350982 w 655781"/>
              <a:gd name="connsiteY2" fmla="*/ 9236 h 768928"/>
              <a:gd name="connsiteX3" fmla="*/ 254000 w 655781"/>
              <a:gd name="connsiteY3" fmla="*/ 9236 h 768928"/>
              <a:gd name="connsiteX4" fmla="*/ 143163 w 655781"/>
              <a:gd name="connsiteY4" fmla="*/ 9236 h 768928"/>
              <a:gd name="connsiteX5" fmla="*/ 73891 w 655781"/>
              <a:gd name="connsiteY5" fmla="*/ 64655 h 768928"/>
              <a:gd name="connsiteX6" fmla="*/ 46182 w 655781"/>
              <a:gd name="connsiteY6" fmla="*/ 189345 h 768928"/>
              <a:gd name="connsiteX7" fmla="*/ 32327 w 655781"/>
              <a:gd name="connsiteY7" fmla="*/ 300182 h 768928"/>
              <a:gd name="connsiteX8" fmla="*/ 4618 w 655781"/>
              <a:gd name="connsiteY8" fmla="*/ 438727 h 768928"/>
              <a:gd name="connsiteX9" fmla="*/ 4618 w 655781"/>
              <a:gd name="connsiteY9" fmla="*/ 521855 h 768928"/>
              <a:gd name="connsiteX10" fmla="*/ 18472 w 655781"/>
              <a:gd name="connsiteY10" fmla="*/ 646545 h 768928"/>
              <a:gd name="connsiteX11" fmla="*/ 60036 w 655781"/>
              <a:gd name="connsiteY11" fmla="*/ 646545 h 768928"/>
              <a:gd name="connsiteX12" fmla="*/ 281709 w 655781"/>
              <a:gd name="connsiteY12" fmla="*/ 729673 h 768928"/>
              <a:gd name="connsiteX13" fmla="*/ 461818 w 655781"/>
              <a:gd name="connsiteY13" fmla="*/ 729673 h 768928"/>
              <a:gd name="connsiteX14" fmla="*/ 628072 w 655781"/>
              <a:gd name="connsiteY14" fmla="*/ 729673 h 768928"/>
              <a:gd name="connsiteX15" fmla="*/ 628072 w 655781"/>
              <a:gd name="connsiteY15" fmla="*/ 494145 h 768928"/>
              <a:gd name="connsiteX16" fmla="*/ 628072 w 655781"/>
              <a:gd name="connsiteY16" fmla="*/ 244764 h 768928"/>
              <a:gd name="connsiteX17" fmla="*/ 628072 w 655781"/>
              <a:gd name="connsiteY17" fmla="*/ 120073 h 768928"/>
              <a:gd name="connsiteX18" fmla="*/ 600363 w 655781"/>
              <a:gd name="connsiteY18" fmla="*/ 36945 h 76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5781" h="768928">
                <a:moveTo>
                  <a:pt x="600363" y="36945"/>
                </a:moveTo>
                <a:cubicBezTo>
                  <a:pt x="561109" y="18472"/>
                  <a:pt x="434108" y="13854"/>
                  <a:pt x="392545" y="9236"/>
                </a:cubicBezTo>
                <a:cubicBezTo>
                  <a:pt x="350982" y="4618"/>
                  <a:pt x="350982" y="9236"/>
                  <a:pt x="350982" y="9236"/>
                </a:cubicBezTo>
                <a:lnTo>
                  <a:pt x="254000" y="9236"/>
                </a:lnTo>
                <a:cubicBezTo>
                  <a:pt x="219364" y="9236"/>
                  <a:pt x="173181" y="0"/>
                  <a:pt x="143163" y="9236"/>
                </a:cubicBezTo>
                <a:cubicBezTo>
                  <a:pt x="113145" y="18473"/>
                  <a:pt x="90055" y="34637"/>
                  <a:pt x="73891" y="64655"/>
                </a:cubicBezTo>
                <a:cubicBezTo>
                  <a:pt x="57728" y="94673"/>
                  <a:pt x="53109" y="150091"/>
                  <a:pt x="46182" y="189345"/>
                </a:cubicBezTo>
                <a:cubicBezTo>
                  <a:pt x="39255" y="228599"/>
                  <a:pt x="39254" y="258618"/>
                  <a:pt x="32327" y="300182"/>
                </a:cubicBezTo>
                <a:cubicBezTo>
                  <a:pt x="25400" y="341746"/>
                  <a:pt x="9236" y="401782"/>
                  <a:pt x="4618" y="438727"/>
                </a:cubicBezTo>
                <a:cubicBezTo>
                  <a:pt x="0" y="475672"/>
                  <a:pt x="2309" y="487219"/>
                  <a:pt x="4618" y="521855"/>
                </a:cubicBezTo>
                <a:cubicBezTo>
                  <a:pt x="6927" y="556491"/>
                  <a:pt x="9236" y="625763"/>
                  <a:pt x="18472" y="646545"/>
                </a:cubicBezTo>
                <a:cubicBezTo>
                  <a:pt x="27708" y="667327"/>
                  <a:pt x="16163" y="632690"/>
                  <a:pt x="60036" y="646545"/>
                </a:cubicBezTo>
                <a:cubicBezTo>
                  <a:pt x="103909" y="660400"/>
                  <a:pt x="214745" y="715818"/>
                  <a:pt x="281709" y="729673"/>
                </a:cubicBezTo>
                <a:cubicBezTo>
                  <a:pt x="348673" y="743528"/>
                  <a:pt x="461818" y="729673"/>
                  <a:pt x="461818" y="729673"/>
                </a:cubicBezTo>
                <a:cubicBezTo>
                  <a:pt x="519545" y="729673"/>
                  <a:pt x="600363" y="768928"/>
                  <a:pt x="628072" y="729673"/>
                </a:cubicBezTo>
                <a:cubicBezTo>
                  <a:pt x="655781" y="690418"/>
                  <a:pt x="628072" y="494145"/>
                  <a:pt x="628072" y="494145"/>
                </a:cubicBezTo>
                <a:lnTo>
                  <a:pt x="628072" y="244764"/>
                </a:lnTo>
                <a:cubicBezTo>
                  <a:pt x="628072" y="182419"/>
                  <a:pt x="634999" y="152400"/>
                  <a:pt x="628072" y="120073"/>
                </a:cubicBezTo>
                <a:cubicBezTo>
                  <a:pt x="621145" y="87746"/>
                  <a:pt x="639618" y="55418"/>
                  <a:pt x="600363" y="369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Vznik peptidů, peptidická vazba</a:t>
            </a:r>
            <a:endParaRPr lang="cs-CZ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71500" y="2571750"/>
          <a:ext cx="8072438" cy="1714500"/>
        </p:xfrm>
        <a:graphic>
          <a:graphicData uri="http://schemas.openxmlformats.org/presentationml/2006/ole">
            <p:oleObj spid="_x0000_s20482" name="ChemSketch" r:id="rId3" imgW="5592960" imgH="649080" progId="ACD.ChemSketch.20">
              <p:embed/>
            </p:oleObj>
          </a:graphicData>
        </a:graphic>
      </p:graphicFrame>
      <p:sp>
        <p:nvSpPr>
          <p:cNvPr id="8" name="Volný tvar 7"/>
          <p:cNvSpPr/>
          <p:nvPr/>
        </p:nvSpPr>
        <p:spPr>
          <a:xfrm>
            <a:off x="1641475" y="2605088"/>
            <a:ext cx="506413" cy="936625"/>
          </a:xfrm>
          <a:custGeom>
            <a:avLst/>
            <a:gdLst>
              <a:gd name="connsiteX0" fmla="*/ 34636 w 505691"/>
              <a:gd name="connsiteY0" fmla="*/ 0 h 937491"/>
              <a:gd name="connsiteX1" fmla="*/ 34636 w 505691"/>
              <a:gd name="connsiteY1" fmla="*/ 789709 h 937491"/>
              <a:gd name="connsiteX2" fmla="*/ 242454 w 505691"/>
              <a:gd name="connsiteY2" fmla="*/ 886690 h 937491"/>
              <a:gd name="connsiteX3" fmla="*/ 367145 w 505691"/>
              <a:gd name="connsiteY3" fmla="*/ 900545 h 937491"/>
              <a:gd name="connsiteX4" fmla="*/ 450272 w 505691"/>
              <a:gd name="connsiteY4" fmla="*/ 900545 h 937491"/>
              <a:gd name="connsiteX5" fmla="*/ 505691 w 505691"/>
              <a:gd name="connsiteY5" fmla="*/ 900545 h 937491"/>
              <a:gd name="connsiteX6" fmla="*/ 505691 w 505691"/>
              <a:gd name="connsiteY6" fmla="*/ 900545 h 937491"/>
              <a:gd name="connsiteX7" fmla="*/ 505691 w 505691"/>
              <a:gd name="connsiteY7" fmla="*/ 900545 h 93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91" h="937491">
                <a:moveTo>
                  <a:pt x="34636" y="0"/>
                </a:moveTo>
                <a:cubicBezTo>
                  <a:pt x="17318" y="320963"/>
                  <a:pt x="0" y="641927"/>
                  <a:pt x="34636" y="789709"/>
                </a:cubicBezTo>
                <a:cubicBezTo>
                  <a:pt x="69272" y="937491"/>
                  <a:pt x="187036" y="868217"/>
                  <a:pt x="242454" y="886690"/>
                </a:cubicBezTo>
                <a:cubicBezTo>
                  <a:pt x="297872" y="905163"/>
                  <a:pt x="332509" y="898236"/>
                  <a:pt x="367145" y="900545"/>
                </a:cubicBezTo>
                <a:cubicBezTo>
                  <a:pt x="401781" y="902854"/>
                  <a:pt x="450272" y="900545"/>
                  <a:pt x="450272" y="900545"/>
                </a:cubicBezTo>
                <a:lnTo>
                  <a:pt x="505691" y="900545"/>
                </a:lnTo>
                <a:lnTo>
                  <a:pt x="505691" y="900545"/>
                </a:lnTo>
                <a:lnTo>
                  <a:pt x="505691" y="90054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3422650" y="3833813"/>
            <a:ext cx="525463" cy="406400"/>
          </a:xfrm>
          <a:custGeom>
            <a:avLst/>
            <a:gdLst>
              <a:gd name="connsiteX0" fmla="*/ 0 w 526472"/>
              <a:gd name="connsiteY0" fmla="*/ 406400 h 406400"/>
              <a:gd name="connsiteX1" fmla="*/ 96982 w 526472"/>
              <a:gd name="connsiteY1" fmla="*/ 226291 h 406400"/>
              <a:gd name="connsiteX2" fmla="*/ 180109 w 526472"/>
              <a:gd name="connsiteY2" fmla="*/ 32327 h 406400"/>
              <a:gd name="connsiteX3" fmla="*/ 318654 w 526472"/>
              <a:gd name="connsiteY3" fmla="*/ 32327 h 406400"/>
              <a:gd name="connsiteX4" fmla="*/ 526472 w 526472"/>
              <a:gd name="connsiteY4" fmla="*/ 32327 h 406400"/>
              <a:gd name="connsiteX5" fmla="*/ 526472 w 526472"/>
              <a:gd name="connsiteY5" fmla="*/ 32327 h 406400"/>
              <a:gd name="connsiteX6" fmla="*/ 526472 w 526472"/>
              <a:gd name="connsiteY6" fmla="*/ 32327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472" h="406400">
                <a:moveTo>
                  <a:pt x="0" y="406400"/>
                </a:moveTo>
                <a:cubicBezTo>
                  <a:pt x="33482" y="347518"/>
                  <a:pt x="66964" y="288637"/>
                  <a:pt x="96982" y="226291"/>
                </a:cubicBezTo>
                <a:cubicBezTo>
                  <a:pt x="127000" y="163946"/>
                  <a:pt x="143164" y="64654"/>
                  <a:pt x="180109" y="32327"/>
                </a:cubicBezTo>
                <a:cubicBezTo>
                  <a:pt x="217054" y="0"/>
                  <a:pt x="318654" y="32327"/>
                  <a:pt x="318654" y="32327"/>
                </a:cubicBezTo>
                <a:lnTo>
                  <a:pt x="526472" y="32327"/>
                </a:lnTo>
                <a:lnTo>
                  <a:pt x="526472" y="32327"/>
                </a:lnTo>
                <a:lnTo>
                  <a:pt x="526472" y="3232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488" name="TextovéPole 11"/>
          <p:cNvSpPr txBox="1">
            <a:spLocks noChangeArrowheads="1"/>
          </p:cNvSpPr>
          <p:nvPr/>
        </p:nvSpPr>
        <p:spPr bwMode="auto">
          <a:xfrm>
            <a:off x="4214813" y="4286250"/>
            <a:ext cx="1741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N-konec peptidu</a:t>
            </a:r>
          </a:p>
        </p:txBody>
      </p:sp>
      <p:sp>
        <p:nvSpPr>
          <p:cNvPr id="20489" name="TextovéPole 12"/>
          <p:cNvSpPr txBox="1">
            <a:spLocks noChangeArrowheads="1"/>
          </p:cNvSpPr>
          <p:nvPr/>
        </p:nvSpPr>
        <p:spPr bwMode="auto">
          <a:xfrm>
            <a:off x="7143750" y="4286250"/>
            <a:ext cx="177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C- konec peptidu</a:t>
            </a:r>
          </a:p>
        </p:txBody>
      </p:sp>
      <p:sp>
        <p:nvSpPr>
          <p:cNvPr id="20490" name="TextovéPole 13"/>
          <p:cNvSpPr txBox="1">
            <a:spLocks noChangeArrowheads="1"/>
          </p:cNvSpPr>
          <p:nvPr/>
        </p:nvSpPr>
        <p:spPr bwMode="auto">
          <a:xfrm>
            <a:off x="4000500" y="200025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Dipeptid</a:t>
            </a:r>
          </a:p>
        </p:txBody>
      </p:sp>
      <p:sp>
        <p:nvSpPr>
          <p:cNvPr id="20491" name="TextovéPole 14"/>
          <p:cNvSpPr txBox="1">
            <a:spLocks noChangeArrowheads="1"/>
          </p:cNvSpPr>
          <p:nvPr/>
        </p:nvSpPr>
        <p:spPr bwMode="auto">
          <a:xfrm>
            <a:off x="1857356" y="5429264"/>
            <a:ext cx="5357826" cy="36933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latin typeface="Trebuchet MS" pitchFamily="34" charset="0"/>
              </a:rPr>
              <a:t>Do 100 AK – polypeptid, nad 100 AK- bílkovina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1205</Words>
  <Application>Microsoft Office PowerPoint</Application>
  <PresentationFormat>Předvádění na obrazovce (4:3)</PresentationFormat>
  <Paragraphs>156</Paragraphs>
  <Slides>27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Motiv sady Office</vt:lpstr>
      <vt:lpstr>ChemSketch</vt:lpstr>
      <vt:lpstr>Bílkoviny</vt:lpstr>
      <vt:lpstr>  Obsah</vt:lpstr>
      <vt:lpstr>Význam bílkovin</vt:lpstr>
      <vt:lpstr>Bílkoviny - vlastnosti</vt:lpstr>
      <vt:lpstr>Snímek 5</vt:lpstr>
      <vt:lpstr>  Složení bílkovin  aminokyseliny – stavební kameny bílkovin </vt:lpstr>
      <vt:lpstr>Optické izomery AK</vt:lpstr>
      <vt:lpstr>Aminokyseliny</vt:lpstr>
      <vt:lpstr>Vznik peptidů, peptidická vazba</vt:lpstr>
      <vt:lpstr>Struktura bílkovin 4 typy: primární, sekundární, terciární, kvartérní</vt:lpstr>
      <vt:lpstr>Primární struktura bílkovin</vt:lpstr>
      <vt:lpstr>Sekundární struktura</vt:lpstr>
      <vt:lpstr>Terciární struktura</vt:lpstr>
      <vt:lpstr>Kvartérní struktura struktura – skládá se z podjednotek několika peptidických řetězců, podílejí se na ní nekovalentní síly</vt:lpstr>
      <vt:lpstr>Snímek 15</vt:lpstr>
      <vt:lpstr>Přehled bílkovin - rozdělení</vt:lpstr>
      <vt:lpstr> Fibrilární bílkoviny Fibroin, keratin, kolagen</vt:lpstr>
      <vt:lpstr>Struktura fibroinu a  β - keratinu</vt:lpstr>
      <vt:lpstr>Alfa – keratin, lidský vlas</vt:lpstr>
      <vt:lpstr>Kolagen</vt:lpstr>
      <vt:lpstr>Globulární bílkoviny</vt:lpstr>
      <vt:lpstr> Přehled globulárních bílkovin </vt:lpstr>
      <vt:lpstr>albumin</vt:lpstr>
      <vt:lpstr>fibrinogen</vt:lpstr>
      <vt:lpstr>S nebílkovinou složkou -heteroproteiny</vt:lpstr>
      <vt:lpstr> Hemoglobin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Bílkoviny</dc:title>
  <dc:creator>Jitky-PC</dc:creator>
  <cp:lastModifiedBy>Jitky-PC</cp:lastModifiedBy>
  <cp:revision>197</cp:revision>
  <dcterms:created xsi:type="dcterms:W3CDTF">2011-08-23T06:30:23Z</dcterms:created>
  <dcterms:modified xsi:type="dcterms:W3CDTF">2015-12-29T20:25:17Z</dcterms:modified>
</cp:coreProperties>
</file>