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0" r:id="rId4"/>
    <p:sldId id="276" r:id="rId5"/>
    <p:sldId id="261" r:id="rId6"/>
    <p:sldId id="263" r:id="rId7"/>
    <p:sldId id="265" r:id="rId8"/>
    <p:sldId id="267" r:id="rId9"/>
    <p:sldId id="268" r:id="rId10"/>
    <p:sldId id="269" r:id="rId11"/>
    <p:sldId id="275" r:id="rId12"/>
    <p:sldId id="270" r:id="rId13"/>
    <p:sldId id="274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0AF5-BC77-4128-875C-AEB0A04734F2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6D3F9-D1BF-41B4-B2A5-B7BAFEE31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0AF5-BC77-4128-875C-AEB0A04734F2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6D3F9-D1BF-41B4-B2A5-B7BAFEE31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0AF5-BC77-4128-875C-AEB0A04734F2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6D3F9-D1BF-41B4-B2A5-B7BAFEE31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0AF5-BC77-4128-875C-AEB0A04734F2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6D3F9-D1BF-41B4-B2A5-B7BAFEE31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0AF5-BC77-4128-875C-AEB0A04734F2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6D3F9-D1BF-41B4-B2A5-B7BAFEE31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0AF5-BC77-4128-875C-AEB0A04734F2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6D3F9-D1BF-41B4-B2A5-B7BAFEE31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0AF5-BC77-4128-875C-AEB0A04734F2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6D3F9-D1BF-41B4-B2A5-B7BAFEE31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0AF5-BC77-4128-875C-AEB0A04734F2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6D3F9-D1BF-41B4-B2A5-B7BAFEE31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0AF5-BC77-4128-875C-AEB0A04734F2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6D3F9-D1BF-41B4-B2A5-B7BAFEE31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0AF5-BC77-4128-875C-AEB0A04734F2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6D3F9-D1BF-41B4-B2A5-B7BAFEE31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0AF5-BC77-4128-875C-AEB0A04734F2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6D3F9-D1BF-41B4-B2A5-B7BAFEE31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90AF5-BC77-4128-875C-AEB0A04734F2}" type="datetimeFigureOut">
              <a:rPr lang="cs-CZ" smtClean="0"/>
              <a:pPr/>
              <a:t>30.12.2015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6D3F9-D1BF-41B4-B2A5-B7BAFEE31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student.ccbcmd.edu/~gkaiser/biotutorials/protsyn/translat.html" TargetMode="External"/><Relationship Id="rId2" Type="http://schemas.openxmlformats.org/officeDocument/2006/relationships/hyperlink" Target="http://www.youtube.com/watch?v=NJxobgkPEAoube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commons.wikimedia.org/wiki/File:Ribosome_mRNA_translation_en.svg" TargetMode="External"/><Relationship Id="rId3" Type="http://schemas.openxmlformats.org/officeDocument/2006/relationships/hyperlink" Target="http://www.newsperuvian.com/dna/dna-transcription/" TargetMode="External"/><Relationship Id="rId7" Type="http://schemas.openxmlformats.org/officeDocument/2006/relationships/hyperlink" Target="http://ciselniky.dasta.mzcr.cz/hypertext/200630/hypertext/GOAAA.htm" TargetMode="External"/><Relationship Id="rId2" Type="http://schemas.openxmlformats.org/officeDocument/2006/relationships/hyperlink" Target="http://www.johnkyrk.com/DNAtranscription.html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emc.maricopa.edu/faculty/farabee/biobk/biobookprotsyn.html" TargetMode="External"/><Relationship Id="rId5" Type="http://schemas.openxmlformats.org/officeDocument/2006/relationships/hyperlink" Target="http://sectiocadaveris.wordpress.com/artikel-kedokteran/antibiotik-untuk-infeksi-saluran-kemih" TargetMode="External"/><Relationship Id="rId10" Type="http://schemas.openxmlformats.org/officeDocument/2006/relationships/hyperlink" Target="http://student.ccbcmd.edu/~gkaiser/biotutorials/protsyn/translat.html" TargetMode="External"/><Relationship Id="rId4" Type="http://schemas.openxmlformats.org/officeDocument/2006/relationships/hyperlink" Target="http://www.biokurs.de/skripten/13/bs13-5.htm" TargetMode="External"/><Relationship Id="rId9" Type="http://schemas.openxmlformats.org/officeDocument/2006/relationships/hyperlink" Target="http://www.youtube.com/watch?v=NJxobgkPEAoub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johnkyrk.com/DNAtranscription.html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28794" y="2071678"/>
            <a:ext cx="5786478" cy="1528773"/>
          </a:xfrm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Metabolismus bílkovin</a:t>
            </a:r>
            <a:br>
              <a:rPr lang="cs-CZ" dirty="0" smtClean="0"/>
            </a:br>
            <a:r>
              <a:rPr lang="cs-CZ" dirty="0" smtClean="0"/>
              <a:t>biosyntéza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emc.maricopa.edu/faculty/farabee/biobk/polysom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000240"/>
            <a:ext cx="4838700" cy="2895601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4" name="TextovéPole 3"/>
          <p:cNvSpPr txBox="1"/>
          <p:nvPr/>
        </p:nvSpPr>
        <p:spPr>
          <a:xfrm>
            <a:off x="1142976" y="428604"/>
            <a:ext cx="7079502" cy="646331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Na jediném vláknu m-RNA se může nacházet současně větší počet </a:t>
            </a:r>
          </a:p>
          <a:p>
            <a:r>
              <a:rPr lang="cs-CZ" dirty="0" err="1" smtClean="0"/>
              <a:t>ribosomů</a:t>
            </a:r>
            <a:r>
              <a:rPr lang="cs-CZ" dirty="0" smtClean="0"/>
              <a:t> v různém stadiu tvorby téhož peptidu – </a:t>
            </a:r>
            <a:r>
              <a:rPr lang="cs-CZ" dirty="0" err="1" smtClean="0"/>
              <a:t>polysom</a:t>
            </a:r>
            <a:r>
              <a:rPr lang="cs-CZ" dirty="0" smtClean="0"/>
              <a:t> ( </a:t>
            </a:r>
            <a:r>
              <a:rPr lang="cs-CZ" dirty="0" err="1" smtClean="0"/>
              <a:t>polyribosom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proteosyntéz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571612"/>
            <a:ext cx="7795476" cy="4210057"/>
          </a:xfrm>
          <a:prstGeom prst="rect">
            <a:avLst/>
          </a:prstGeom>
          <a:ln w="38100">
            <a:solidFill>
              <a:schemeClr val="accent1"/>
            </a:solidFill>
          </a:ln>
        </p:spPr>
      </p:pic>
      <p:sp>
        <p:nvSpPr>
          <p:cNvPr id="4" name="Obdélník 3"/>
          <p:cNvSpPr/>
          <p:nvPr/>
        </p:nvSpPr>
        <p:spPr>
          <a:xfrm>
            <a:off x="571472" y="142852"/>
            <a:ext cx="7000924" cy="1261884"/>
          </a:xfrm>
          <a:prstGeom prst="rect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Proteosyntéza</a:t>
            </a:r>
            <a:r>
              <a:rPr lang="cs-CZ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(podle: </a:t>
            </a:r>
            <a:r>
              <a:rPr lang="cs-CZ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Raven</a:t>
            </a:r>
            <a:r>
              <a:rPr lang="cs-CZ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P.H., </a:t>
            </a:r>
            <a:r>
              <a:rPr lang="cs-CZ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Johnson</a:t>
            </a:r>
            <a:r>
              <a:rPr lang="cs-CZ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G.B.: Biology, 3rd </a:t>
            </a:r>
            <a:r>
              <a:rPr lang="cs-CZ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Ed</a:t>
            </a:r>
            <a:r>
              <a:rPr lang="cs-CZ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., </a:t>
            </a:r>
            <a:r>
              <a:rPr lang="cs-CZ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Mosby</a:t>
            </a:r>
            <a:r>
              <a:rPr lang="cs-CZ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London, 1992)</a:t>
            </a:r>
            <a:endParaRPr lang="cs-CZ" sz="24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4000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14282" y="1643050"/>
            <a:ext cx="8229600" cy="4525963"/>
          </a:xfrm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hlinkClick r:id="rId2"/>
              </a:rPr>
              <a:t>From RNA to Protein Synthesis - YouThttp://www.youtube.com/watch?v=Njxobg</a:t>
            </a:r>
            <a:endParaRPr lang="cs-CZ" dirty="0" smtClean="0">
              <a:hlinkClick r:id="rId2"/>
            </a:endParaRPr>
          </a:p>
          <a:p>
            <a:r>
              <a:rPr lang="cs-CZ" dirty="0" smtClean="0">
                <a:hlinkClick r:id="rId3"/>
              </a:rPr>
              <a:t>http://student.</a:t>
            </a:r>
            <a:r>
              <a:rPr lang="cs-CZ" dirty="0" err="1" smtClean="0">
                <a:hlinkClick r:id="rId3"/>
              </a:rPr>
              <a:t>ccbcmd.edu</a:t>
            </a:r>
            <a:r>
              <a:rPr lang="cs-CZ" dirty="0" smtClean="0">
                <a:hlinkClick r:id="rId3"/>
              </a:rPr>
              <a:t>/~</a:t>
            </a:r>
            <a:r>
              <a:rPr lang="cs-CZ" dirty="0" err="1" smtClean="0">
                <a:hlinkClick r:id="rId3"/>
              </a:rPr>
              <a:t>gkaiser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biotutorials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protsyn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translat.html</a:t>
            </a:r>
            <a:r>
              <a:rPr lang="cs-CZ" dirty="0" smtClean="0"/>
              <a:t> </a:t>
            </a:r>
          </a:p>
          <a:p>
            <a:r>
              <a:rPr lang="en-US" dirty="0" err="1" smtClean="0">
                <a:hlinkClick r:id="rId3"/>
              </a:rPr>
              <a:t>translace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 idx="4294967295"/>
          </p:nvPr>
        </p:nvSpPr>
        <p:spPr>
          <a:xfrm>
            <a:off x="714348" y="285728"/>
            <a:ext cx="5786478" cy="1131910"/>
          </a:xfrm>
          <a:ln w="571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sz="3200" dirty="0" smtClean="0"/>
              <a:t>Syntéza bílkovin - video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3186106" cy="1203348"/>
          </a:xfrm>
          <a:ln w="571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sz="3200" dirty="0" smtClean="0"/>
              <a:t>Zdroje:</a:t>
            </a: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2400288" cy="679441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Video, obrázky: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cs-CZ" sz="1400" dirty="0" smtClean="0">
                <a:hlinkClick r:id="rId2"/>
              </a:rPr>
              <a:t>http://www.</a:t>
            </a:r>
            <a:r>
              <a:rPr lang="cs-CZ" sz="1400" dirty="0" err="1" smtClean="0">
                <a:hlinkClick r:id="rId2"/>
              </a:rPr>
              <a:t>johnkyrk.com</a:t>
            </a:r>
            <a:r>
              <a:rPr lang="cs-CZ" sz="1400" dirty="0" smtClean="0">
                <a:hlinkClick r:id="rId2"/>
              </a:rPr>
              <a:t>/</a:t>
            </a:r>
            <a:r>
              <a:rPr lang="cs-CZ" sz="1400" dirty="0" err="1" smtClean="0">
                <a:hlinkClick r:id="rId2"/>
              </a:rPr>
              <a:t>DNAtranscription.html</a:t>
            </a:r>
            <a:endParaRPr lang="cs-CZ" sz="1400" dirty="0" smtClean="0"/>
          </a:p>
          <a:p>
            <a:r>
              <a:rPr lang="cs-CZ" sz="1400" dirty="0" smtClean="0">
                <a:hlinkClick r:id="rId3"/>
              </a:rPr>
              <a:t>http://www.</a:t>
            </a:r>
            <a:r>
              <a:rPr lang="cs-CZ" sz="1400" dirty="0" err="1" smtClean="0">
                <a:hlinkClick r:id="rId3"/>
              </a:rPr>
              <a:t>newsperuvian.com</a:t>
            </a:r>
            <a:r>
              <a:rPr lang="cs-CZ" sz="1400" dirty="0" smtClean="0">
                <a:hlinkClick r:id="rId3"/>
              </a:rPr>
              <a:t>/dna/dna-</a:t>
            </a:r>
            <a:r>
              <a:rPr lang="cs-CZ" sz="1400" dirty="0" err="1" smtClean="0">
                <a:hlinkClick r:id="rId3"/>
              </a:rPr>
              <a:t>transcription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sz="1400" dirty="0" smtClean="0">
                <a:hlinkClick r:id="rId4"/>
              </a:rPr>
              <a:t>http://www.</a:t>
            </a:r>
            <a:r>
              <a:rPr lang="cs-CZ" sz="1400" dirty="0" err="1" smtClean="0">
                <a:hlinkClick r:id="rId4"/>
              </a:rPr>
              <a:t>biokurs.de</a:t>
            </a:r>
            <a:r>
              <a:rPr lang="cs-CZ" sz="1400" dirty="0" smtClean="0">
                <a:hlinkClick r:id="rId4"/>
              </a:rPr>
              <a:t>/</a:t>
            </a:r>
            <a:r>
              <a:rPr lang="cs-CZ" sz="1400" dirty="0" err="1" smtClean="0">
                <a:hlinkClick r:id="rId4"/>
              </a:rPr>
              <a:t>skripten</a:t>
            </a:r>
            <a:r>
              <a:rPr lang="cs-CZ" sz="1400" dirty="0" smtClean="0">
                <a:hlinkClick r:id="rId4"/>
              </a:rPr>
              <a:t>/13/bs13-5.htm</a:t>
            </a:r>
            <a:endParaRPr lang="cs-CZ" sz="1400" dirty="0" smtClean="0"/>
          </a:p>
          <a:p>
            <a:r>
              <a:rPr lang="cs-CZ" sz="1400" dirty="0" smtClean="0">
                <a:hlinkClick r:id="rId5"/>
              </a:rPr>
              <a:t>http://sectiocadaveris.wordpress.com/artikel-kedokteran/antibiotik-untuk-infeksi-saluran-kemih</a:t>
            </a:r>
            <a:endParaRPr lang="cs-CZ" sz="1400" dirty="0" smtClean="0"/>
          </a:p>
          <a:p>
            <a:r>
              <a:rPr lang="cs-CZ" sz="1400" dirty="0" smtClean="0">
                <a:hlinkClick r:id="rId6"/>
              </a:rPr>
              <a:t>http://www.</a:t>
            </a:r>
            <a:r>
              <a:rPr lang="cs-CZ" sz="1400" dirty="0" err="1" smtClean="0">
                <a:hlinkClick r:id="rId6"/>
              </a:rPr>
              <a:t>emc.maricopa.edu</a:t>
            </a:r>
            <a:r>
              <a:rPr lang="cs-CZ" sz="1400" dirty="0" smtClean="0">
                <a:hlinkClick r:id="rId6"/>
              </a:rPr>
              <a:t>/</a:t>
            </a:r>
            <a:r>
              <a:rPr lang="cs-CZ" sz="1400" dirty="0" err="1" smtClean="0">
                <a:hlinkClick r:id="rId6"/>
              </a:rPr>
              <a:t>faculty</a:t>
            </a:r>
            <a:r>
              <a:rPr lang="cs-CZ" sz="1400" dirty="0" smtClean="0">
                <a:hlinkClick r:id="rId6"/>
              </a:rPr>
              <a:t>/</a:t>
            </a:r>
            <a:r>
              <a:rPr lang="cs-CZ" sz="1400" dirty="0" err="1" smtClean="0">
                <a:hlinkClick r:id="rId6"/>
              </a:rPr>
              <a:t>farabee</a:t>
            </a:r>
            <a:r>
              <a:rPr lang="cs-CZ" sz="1400" dirty="0" smtClean="0">
                <a:hlinkClick r:id="rId6"/>
              </a:rPr>
              <a:t>/</a:t>
            </a:r>
            <a:r>
              <a:rPr lang="cs-CZ" sz="1400" dirty="0" err="1" smtClean="0">
                <a:hlinkClick r:id="rId6"/>
              </a:rPr>
              <a:t>biobk</a:t>
            </a:r>
            <a:r>
              <a:rPr lang="cs-CZ" sz="1400" dirty="0" smtClean="0">
                <a:hlinkClick r:id="rId6"/>
              </a:rPr>
              <a:t>/</a:t>
            </a:r>
            <a:r>
              <a:rPr lang="cs-CZ" sz="1400" dirty="0" err="1" smtClean="0">
                <a:hlinkClick r:id="rId6"/>
              </a:rPr>
              <a:t>biobookprotsyn.html</a:t>
            </a:r>
            <a:endParaRPr lang="cs-CZ" sz="1400" dirty="0" smtClean="0"/>
          </a:p>
          <a:p>
            <a:r>
              <a:rPr lang="cs-CZ" sz="1400" dirty="0" smtClean="0">
                <a:hlinkClick r:id="rId7"/>
              </a:rPr>
              <a:t>http://ciselniky.dasta.mzcr.cz/hypertext/200630/hypertext/GOAAA.htm</a:t>
            </a:r>
            <a:endParaRPr lang="cs-CZ" sz="1400" dirty="0" smtClean="0"/>
          </a:p>
          <a:p>
            <a:r>
              <a:rPr lang="cs-CZ" sz="1400" dirty="0" smtClean="0">
                <a:hlinkClick r:id="rId8"/>
              </a:rPr>
              <a:t>http://commons.wikimedia.org/wiki/File:Ribosome_mRNA_translation_en.svg</a:t>
            </a:r>
            <a:endParaRPr lang="cs-CZ" sz="1400" dirty="0" smtClean="0"/>
          </a:p>
          <a:p>
            <a:r>
              <a:rPr lang="en-US" sz="1400" dirty="0" smtClean="0">
                <a:hlinkClick r:id="rId9"/>
              </a:rPr>
              <a:t>From RNA to Protein Synthesis - YouThttp://www.youtube.com/watch?v=Njxobg</a:t>
            </a:r>
            <a:endParaRPr lang="cs-CZ" sz="1400" dirty="0" smtClean="0">
              <a:hlinkClick r:id="rId9"/>
            </a:endParaRPr>
          </a:p>
          <a:p>
            <a:r>
              <a:rPr lang="cs-CZ" sz="1400" dirty="0" smtClean="0">
                <a:hlinkClick r:id="rId10"/>
              </a:rPr>
              <a:t>http://student.</a:t>
            </a:r>
            <a:r>
              <a:rPr lang="cs-CZ" sz="1400" dirty="0" err="1" smtClean="0">
                <a:hlinkClick r:id="rId10"/>
              </a:rPr>
              <a:t>ccbcmd.edu</a:t>
            </a:r>
            <a:r>
              <a:rPr lang="cs-CZ" sz="1400" dirty="0" smtClean="0">
                <a:hlinkClick r:id="rId10"/>
              </a:rPr>
              <a:t>/~</a:t>
            </a:r>
            <a:r>
              <a:rPr lang="cs-CZ" sz="1400" dirty="0" err="1" smtClean="0">
                <a:hlinkClick r:id="rId10"/>
              </a:rPr>
              <a:t>gkaiser</a:t>
            </a:r>
            <a:r>
              <a:rPr lang="cs-CZ" sz="1400" dirty="0" smtClean="0">
                <a:hlinkClick r:id="rId10"/>
              </a:rPr>
              <a:t>/</a:t>
            </a:r>
            <a:r>
              <a:rPr lang="cs-CZ" sz="1400" dirty="0" err="1" smtClean="0">
                <a:hlinkClick r:id="rId10"/>
              </a:rPr>
              <a:t>biotutorials</a:t>
            </a:r>
            <a:r>
              <a:rPr lang="cs-CZ" sz="1400" dirty="0" smtClean="0">
                <a:hlinkClick r:id="rId10"/>
              </a:rPr>
              <a:t>/</a:t>
            </a:r>
            <a:r>
              <a:rPr lang="cs-CZ" sz="1400" dirty="0" err="1" smtClean="0">
                <a:hlinkClick r:id="rId10"/>
              </a:rPr>
              <a:t>protsyn</a:t>
            </a:r>
            <a:r>
              <a:rPr lang="cs-CZ" sz="1400" dirty="0" smtClean="0">
                <a:hlinkClick r:id="rId10"/>
              </a:rPr>
              <a:t>/</a:t>
            </a:r>
            <a:r>
              <a:rPr lang="cs-CZ" sz="1400" dirty="0" err="1" smtClean="0">
                <a:hlinkClick r:id="rId10"/>
              </a:rPr>
              <a:t>translat.html</a:t>
            </a:r>
            <a:r>
              <a:rPr lang="cs-CZ" sz="1400" dirty="0" smtClean="0"/>
              <a:t> </a:t>
            </a:r>
          </a:p>
          <a:p>
            <a:r>
              <a:rPr lang="cs-CZ" sz="1400" dirty="0" smtClean="0"/>
              <a:t>http://journals.prous.com/journals/dnp/20061906/html/dn190347/images/fig1.gif</a:t>
            </a:r>
          </a:p>
          <a:p>
            <a:endParaRPr lang="cs-CZ" sz="1400" dirty="0" smtClean="0"/>
          </a:p>
          <a:p>
            <a:endParaRPr lang="cs-CZ" sz="1400" dirty="0" smtClean="0">
              <a:hlinkClick r:id="rId9"/>
            </a:endParaRPr>
          </a:p>
          <a:p>
            <a:endParaRPr lang="cs-CZ" sz="1400" dirty="0" smtClean="0"/>
          </a:p>
          <a:p>
            <a:endParaRPr lang="cs-CZ" sz="14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71611"/>
            <a:ext cx="1855801" cy="603263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1400" dirty="0" err="1" smtClean="0"/>
              <a:t>Čársky</a:t>
            </a:r>
            <a:r>
              <a:rPr lang="cs-CZ" sz="1400" dirty="0" smtClean="0"/>
              <a:t>, J a kol. </a:t>
            </a:r>
            <a:r>
              <a:rPr lang="cs-CZ" sz="1400" i="1" dirty="0" smtClean="0"/>
              <a:t>Chemie pro III. ročník gymnázií</a:t>
            </a:r>
            <a:r>
              <a:rPr lang="cs-CZ" sz="1400" dirty="0" smtClean="0"/>
              <a:t>. 1. české </a:t>
            </a:r>
            <a:r>
              <a:rPr lang="cs-CZ" sz="1400" dirty="0" err="1" smtClean="0"/>
              <a:t>vyd</a:t>
            </a:r>
            <a:r>
              <a:rPr lang="cs-CZ" sz="1400" dirty="0" smtClean="0"/>
              <a:t>. Praha: SPN, 1986.</a:t>
            </a:r>
          </a:p>
          <a:p>
            <a:r>
              <a:rPr lang="cs-CZ" sz="1400" dirty="0" smtClean="0"/>
              <a:t>Kolář, K. a kol. </a:t>
            </a:r>
            <a:r>
              <a:rPr lang="cs-CZ" sz="1400" i="1" dirty="0" smtClean="0"/>
              <a:t>Chemie (organická a biochemie) II. pro gymnázia. </a:t>
            </a:r>
            <a:r>
              <a:rPr lang="cs-CZ" sz="1400" dirty="0" smtClean="0"/>
              <a:t>1. </a:t>
            </a:r>
            <a:r>
              <a:rPr lang="cs-CZ" sz="1400" dirty="0" err="1" smtClean="0"/>
              <a:t>vyd.Praha</a:t>
            </a:r>
            <a:r>
              <a:rPr lang="cs-CZ" sz="1400" dirty="0" smtClean="0"/>
              <a:t>: SPN, 1997</a:t>
            </a:r>
          </a:p>
          <a:p>
            <a:r>
              <a:rPr lang="cs-CZ" sz="1400" dirty="0" smtClean="0"/>
              <a:t>Svoboda, J., Kratochvíl, B. </a:t>
            </a:r>
            <a:r>
              <a:rPr lang="cs-CZ" sz="1400" i="1" dirty="0" smtClean="0"/>
              <a:t>Chemie pro střední školy 2b. </a:t>
            </a:r>
            <a:r>
              <a:rPr lang="cs-CZ" sz="1400" dirty="0" smtClean="0"/>
              <a:t>1.vyd. Praha: </a:t>
            </a:r>
            <a:r>
              <a:rPr lang="cs-CZ" sz="1400" dirty="0" err="1" smtClean="0"/>
              <a:t>Scientia</a:t>
            </a:r>
            <a:r>
              <a:rPr lang="cs-CZ" sz="1400" dirty="0" smtClean="0"/>
              <a:t>,</a:t>
            </a:r>
            <a:r>
              <a:rPr lang="cs-CZ" sz="1400" dirty="0" err="1" smtClean="0"/>
              <a:t>spol.sr.o</a:t>
            </a:r>
            <a:r>
              <a:rPr lang="cs-CZ" sz="1400" dirty="0" smtClean="0"/>
              <a:t>., pedagogické nakladatelství</a:t>
            </a:r>
          </a:p>
          <a:p>
            <a:r>
              <a:rPr lang="cs-CZ" sz="1400" dirty="0" err="1" smtClean="0"/>
              <a:t>Habermann</a:t>
            </a:r>
            <a:r>
              <a:rPr lang="cs-CZ" sz="1400" dirty="0" smtClean="0"/>
              <a:t> V.,Černý R., </a:t>
            </a:r>
            <a:r>
              <a:rPr lang="cs-CZ" sz="1400" dirty="0" err="1" smtClean="0"/>
              <a:t>Kotyza</a:t>
            </a:r>
            <a:r>
              <a:rPr lang="cs-CZ" sz="1400" dirty="0" smtClean="0"/>
              <a:t> J. </a:t>
            </a:r>
            <a:r>
              <a:rPr lang="cs-CZ" sz="1400" i="1" dirty="0" smtClean="0"/>
              <a:t>Přehled základů biochemie.dotisk.</a:t>
            </a:r>
            <a:r>
              <a:rPr lang="cs-CZ" sz="1400" dirty="0" smtClean="0"/>
              <a:t> Praha:Karolinum, 1993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>
            <a:gsLst>
              <a:gs pos="33000">
                <a:schemeClr val="accent1">
                  <a:tint val="66000"/>
                  <a:satMod val="160000"/>
                  <a:alpha val="89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cs-CZ" dirty="0" smtClean="0"/>
              <a:t>Biosyntéza bílkovin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643050"/>
            <a:ext cx="6715172" cy="2214578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  <a:effectLst>
            <a:outerShdw blurRad="317500" dist="50800" dir="5400000" algn="ctr" rotWithShape="0">
              <a:srgbClr val="000000">
                <a:alpha val="72000"/>
              </a:srgbClr>
            </a:outerShdw>
          </a:effectLst>
        </p:spPr>
        <p:txBody>
          <a:bodyPr>
            <a:normAutofit fontScale="85000" lnSpcReduction="10000"/>
          </a:bodyPr>
          <a:lstStyle/>
          <a:p>
            <a:r>
              <a:rPr lang="cs-CZ" sz="2400" dirty="0" smtClean="0"/>
              <a:t> </a:t>
            </a:r>
            <a:r>
              <a:rPr lang="cs-CZ" sz="2400" b="1" dirty="0" smtClean="0"/>
              <a:t>Primární struktura </a:t>
            </a:r>
            <a:r>
              <a:rPr lang="cs-CZ" sz="2400" dirty="0" smtClean="0"/>
              <a:t>- pořadí aminokyselin.</a:t>
            </a:r>
          </a:p>
          <a:p>
            <a:r>
              <a:rPr lang="cs-CZ" sz="2400" b="1" dirty="0" smtClean="0"/>
              <a:t>Aktivace AMK </a:t>
            </a:r>
            <a:r>
              <a:rPr lang="cs-CZ" sz="2400" dirty="0" smtClean="0"/>
              <a:t>probíhá v </a:t>
            </a:r>
            <a:r>
              <a:rPr lang="cs-CZ" sz="2400" b="1" dirty="0" smtClean="0"/>
              <a:t>cytoplazmě</a:t>
            </a:r>
          </a:p>
          <a:p>
            <a:r>
              <a:rPr lang="cs-CZ" sz="2400" dirty="0" smtClean="0"/>
              <a:t>Definitivní podoba aktivované AMK je </a:t>
            </a:r>
            <a:r>
              <a:rPr lang="cs-CZ" sz="2400" b="1" dirty="0" err="1" smtClean="0"/>
              <a:t>aminoacyl</a:t>
            </a:r>
            <a:r>
              <a:rPr lang="cs-CZ" sz="2400" b="1" dirty="0" smtClean="0"/>
              <a:t>-t-RNA </a:t>
            </a:r>
          </a:p>
          <a:p>
            <a:r>
              <a:rPr lang="cs-CZ" sz="2400" dirty="0" smtClean="0"/>
              <a:t>AMK musí být připojena ke „správné“ t-RNA se správným tzv. antikodonem komplementárním s kodonem kódující danou aminokyselinu v pořadí tripletů na m-RNA.</a:t>
            </a:r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30721" name="Object 1"/>
          <p:cNvGraphicFramePr>
            <a:graphicFrameLocks noChangeAspect="1"/>
          </p:cNvGraphicFramePr>
          <p:nvPr/>
        </p:nvGraphicFramePr>
        <p:xfrm>
          <a:off x="1000100" y="3714752"/>
          <a:ext cx="3994221" cy="2357434"/>
        </p:xfrm>
        <a:graphic>
          <a:graphicData uri="http://schemas.openxmlformats.org/presentationml/2006/ole">
            <p:oleObj spid="_x0000_s30721" name="ChemSketch" r:id="rId3" imgW="2014560" imgH="1188720" progId="ACD.ChemSketch.20">
              <p:embed/>
            </p:oleObj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500266" y="6072206"/>
            <a:ext cx="6643734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cs-CZ" dirty="0" smtClean="0"/>
              <a:t>Pomocí </a:t>
            </a:r>
            <a:r>
              <a:rPr lang="cs-CZ" dirty="0" err="1" smtClean="0"/>
              <a:t>adenosintrifosforečné</a:t>
            </a:r>
            <a:r>
              <a:rPr lang="cs-CZ" dirty="0" smtClean="0"/>
              <a:t> kyseliny obsahující </a:t>
            </a:r>
            <a:r>
              <a:rPr lang="cs-CZ" dirty="0" err="1" smtClean="0"/>
              <a:t>makroergické</a:t>
            </a:r>
            <a:r>
              <a:rPr lang="cs-CZ" dirty="0" smtClean="0"/>
              <a:t> vazby.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Dvoustupňový průběh aktivace AMK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43438" y="3000372"/>
            <a:ext cx="18108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err="1" smtClean="0"/>
              <a:t>aminoacyl</a:t>
            </a:r>
            <a:r>
              <a:rPr lang="cs-CZ" sz="1600" dirty="0" smtClean="0"/>
              <a:t>-</a:t>
            </a:r>
            <a:r>
              <a:rPr lang="cs-CZ" sz="1600" dirty="0" err="1" smtClean="0"/>
              <a:t>adenylát</a:t>
            </a:r>
            <a:endParaRPr lang="cs-CZ" sz="1600" dirty="0" smtClean="0"/>
          </a:p>
          <a:p>
            <a:r>
              <a:rPr lang="cs-CZ" sz="1600" dirty="0" err="1" smtClean="0"/>
              <a:t>aminoacyl</a:t>
            </a:r>
            <a:r>
              <a:rPr lang="cs-CZ" sz="1600" dirty="0" smtClean="0"/>
              <a:t>-AMP</a:t>
            </a:r>
            <a:endParaRPr lang="cs-CZ" sz="1600" dirty="0"/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1785918" y="1500174"/>
          <a:ext cx="5114925" cy="1341437"/>
        </p:xfrm>
        <a:graphic>
          <a:graphicData uri="http://schemas.openxmlformats.org/presentationml/2006/ole">
            <p:oleObj spid="_x0000_s16387" name="ChemSketch" r:id="rId3" imgW="5114520" imgH="1341000" progId="ACD.ChemSketch.20">
              <p:embed/>
            </p:oleObj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285852" y="4357694"/>
            <a:ext cx="2459328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err="1" smtClean="0"/>
              <a:t>Aminoacyl</a:t>
            </a:r>
            <a:r>
              <a:rPr lang="cs-CZ" dirty="0" smtClean="0"/>
              <a:t>-AMP + t-RNA</a:t>
            </a:r>
            <a:endParaRPr lang="cs-CZ" dirty="0"/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4643438" y="3929066"/>
          <a:ext cx="1798637" cy="1624013"/>
        </p:xfrm>
        <a:graphic>
          <a:graphicData uri="http://schemas.openxmlformats.org/presentationml/2006/ole">
            <p:oleObj spid="_x0000_s16388" name="ChemSketch" r:id="rId4" imgW="1798200" imgH="1624680" progId="ACD.ChemSketch.20">
              <p:embed/>
            </p:oleObj>
          </a:graphicData>
        </a:graphic>
      </p:graphicFrame>
      <p:cxnSp>
        <p:nvCxnSpPr>
          <p:cNvPr id="11" name="Přímá spojovací šipka 10"/>
          <p:cNvCxnSpPr/>
          <p:nvPr/>
        </p:nvCxnSpPr>
        <p:spPr>
          <a:xfrm>
            <a:off x="3929058" y="4429132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rot="10800000">
            <a:off x="3857620" y="4572008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5000628" y="6072206"/>
            <a:ext cx="1789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Aminoacyl</a:t>
            </a:r>
            <a:r>
              <a:rPr lang="cs-CZ" dirty="0" smtClean="0"/>
              <a:t>-t-RNA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1028704" y="534354"/>
            <a:ext cx="6472254" cy="537192"/>
          </a:xfrm>
          <a:prstGeom prst="rect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Proces je enzymově řízený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4" name="Obrázek 3" descr="aminoacylsyntetáza 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1714488"/>
            <a:ext cx="6537798" cy="3733809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71670" y="428604"/>
            <a:ext cx="4429156" cy="989034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Transkripce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43296" cy="5043510"/>
          </a:xfrm>
          <a:noFill/>
          <a:ln>
            <a:solidFill>
              <a:schemeClr val="accent1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9050"/>
          </a:sp3d>
        </p:spPr>
        <p:txBody>
          <a:bodyPr>
            <a:noAutofit/>
          </a:bodyPr>
          <a:lstStyle/>
          <a:p>
            <a:r>
              <a:rPr lang="cs-CZ" sz="1200" b="1" dirty="0" smtClean="0"/>
              <a:t>Probíhá v jádře.</a:t>
            </a:r>
          </a:p>
          <a:p>
            <a:r>
              <a:rPr lang="cs-CZ" sz="1200" dirty="0" smtClean="0"/>
              <a:t>DNA se pomocí enzymu  v určitém úseku rozdvojí a dojde </a:t>
            </a:r>
            <a:r>
              <a:rPr lang="cs-CZ" sz="1200" b="1" dirty="0" smtClean="0"/>
              <a:t>k přepisu pořadí nukleotidů v DNA na principu komplementarity bází na pořadí nukleotidů m-RNA.</a:t>
            </a:r>
          </a:p>
          <a:p>
            <a:r>
              <a:rPr lang="cs-CZ" sz="1200" dirty="0" smtClean="0"/>
              <a:t>„Tvoří se od 5´konce  ke 3´konci vlákna, nebo-li od N-konce k C- konci</a:t>
            </a:r>
          </a:p>
          <a:p>
            <a:r>
              <a:rPr lang="cs-CZ" sz="1200" dirty="0" smtClean="0"/>
              <a:t> komplementární báze: </a:t>
            </a:r>
            <a:r>
              <a:rPr lang="cs-CZ" sz="1200" b="1" dirty="0" smtClean="0"/>
              <a:t>A=U, G </a:t>
            </a:r>
            <a:r>
              <a:rPr lang="el-GR" sz="1200" b="1" dirty="0" smtClean="0">
                <a:latin typeface="Calibri"/>
              </a:rPr>
              <a:t>Ξ</a:t>
            </a:r>
            <a:r>
              <a:rPr lang="cs-CZ" sz="1200" b="1" dirty="0" smtClean="0"/>
              <a:t> C</a:t>
            </a:r>
          </a:p>
          <a:p>
            <a:r>
              <a:rPr lang="cs-CZ" sz="1200" dirty="0" smtClean="0"/>
              <a:t>Syntéza je katalyzována </a:t>
            </a:r>
            <a:r>
              <a:rPr lang="cs-CZ" sz="1200" b="1" dirty="0" smtClean="0"/>
              <a:t>RNA polymerázou</a:t>
            </a:r>
            <a:r>
              <a:rPr lang="cs-CZ" sz="1200" dirty="0" smtClean="0"/>
              <a:t>. Ta má schopnost rozpoznat a </a:t>
            </a:r>
            <a:r>
              <a:rPr lang="cs-CZ" sz="1200" b="1" dirty="0" smtClean="0"/>
              <a:t>specificky se vázat na přesně stanovený úsek DNA, tzv. promotor. </a:t>
            </a:r>
            <a:r>
              <a:rPr lang="cs-CZ" sz="1200" dirty="0" smtClean="0"/>
              <a:t>Od něj pak RNA polymeráza zahajuje transkripci a pokračuje v ní až narazí na specifický signál ve struktuře DNA –</a:t>
            </a:r>
            <a:r>
              <a:rPr lang="cs-CZ" sz="1200" b="1" dirty="0" smtClean="0"/>
              <a:t>terminátor, kde transkripci ukončí.</a:t>
            </a:r>
          </a:p>
          <a:p>
            <a:r>
              <a:rPr lang="cs-CZ" sz="1200" dirty="0" smtClean="0"/>
              <a:t>Všechny typy RNA : m-RNA, r-RNA, t-RNA vznikají jako přepis pořadí nukleotidů DNA pomocí komplementarity bází. Báze se pojí </a:t>
            </a:r>
            <a:r>
              <a:rPr lang="cs-CZ" sz="1200" dirty="0" err="1" smtClean="0"/>
              <a:t>fosfodiestérovými</a:t>
            </a:r>
            <a:r>
              <a:rPr lang="cs-CZ" sz="1200" dirty="0" smtClean="0"/>
              <a:t> vazbami do </a:t>
            </a:r>
            <a:r>
              <a:rPr lang="cs-CZ" sz="1200" dirty="0" err="1" smtClean="0"/>
              <a:t>polyribonukleotidového</a:t>
            </a:r>
            <a:r>
              <a:rPr lang="cs-CZ" sz="1200" dirty="0" smtClean="0"/>
              <a:t> řetězce. Jejich syntézu řídí tři specifické RNA polymerázy( 3 kyseliny).</a:t>
            </a:r>
          </a:p>
          <a:p>
            <a:r>
              <a:rPr lang="cs-CZ" sz="1200" i="1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Další </a:t>
            </a:r>
            <a:r>
              <a:rPr lang="cs-CZ" sz="12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schema</a:t>
            </a:r>
            <a:endParaRPr lang="cs-CZ" sz="12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Zástupný symbol pro obsah 4" descr="dna-transcription1[1]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86300" y="1839119"/>
            <a:ext cx="3962400" cy="4048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3214710" cy="1071570"/>
          </a:xfrm>
          <a:gradFill>
            <a:gsLst>
              <a:gs pos="33000">
                <a:schemeClr val="accent2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5715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               Translace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gradFill>
            <a:gsLst>
              <a:gs pos="33000">
                <a:schemeClr val="accent1">
                  <a:tint val="66000"/>
                  <a:satMod val="160000"/>
                  <a:alpha val="89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cs-CZ" sz="2000" b="1" dirty="0" smtClean="0"/>
              <a:t>Překlad pořadí nukleotidů z m-RNA do pořadí aminokyselin </a:t>
            </a:r>
            <a:r>
              <a:rPr lang="cs-CZ" sz="2000" b="1" dirty="0" err="1" smtClean="0"/>
              <a:t>polypeptidového</a:t>
            </a:r>
            <a:r>
              <a:rPr lang="cs-CZ" sz="2000" b="1" dirty="0" smtClean="0"/>
              <a:t> řetězce</a:t>
            </a:r>
          </a:p>
          <a:p>
            <a:r>
              <a:rPr lang="cs-CZ" sz="2000" dirty="0" smtClean="0"/>
              <a:t>Probíhá v </a:t>
            </a:r>
            <a:r>
              <a:rPr lang="cs-CZ" sz="2000" b="1" dirty="0" err="1" smtClean="0"/>
              <a:t>ribozómu</a:t>
            </a:r>
            <a:r>
              <a:rPr lang="cs-CZ" sz="2000" b="1" dirty="0" smtClean="0"/>
              <a:t>.</a:t>
            </a:r>
            <a:r>
              <a:rPr lang="cs-CZ" sz="2000" dirty="0" smtClean="0"/>
              <a:t> Ten je tvořen r-RNA. </a:t>
            </a:r>
            <a:r>
              <a:rPr lang="cs-CZ" sz="2000" dirty="0" err="1" smtClean="0"/>
              <a:t>Ribozóm</a:t>
            </a:r>
            <a:r>
              <a:rPr lang="cs-CZ" sz="2000" dirty="0" smtClean="0"/>
              <a:t> se skládá ze dvou </a:t>
            </a:r>
            <a:r>
              <a:rPr lang="cs-CZ" sz="2000" dirty="0" err="1" smtClean="0"/>
              <a:t>podjednotek</a:t>
            </a:r>
            <a:r>
              <a:rPr lang="cs-CZ" sz="2000" dirty="0" smtClean="0"/>
              <a:t>, </a:t>
            </a:r>
            <a:r>
              <a:rPr lang="cs-CZ" sz="2000" dirty="0" err="1" smtClean="0"/>
              <a:t>kterév</a:t>
            </a:r>
            <a:r>
              <a:rPr lang="cs-CZ" sz="2000" dirty="0" smtClean="0"/>
              <a:t> klidové fázi jsou oddělené.</a:t>
            </a:r>
          </a:p>
          <a:p>
            <a:r>
              <a:rPr lang="cs-CZ" sz="2000" dirty="0" smtClean="0"/>
              <a:t>Translace je zahájena tvorbou </a:t>
            </a:r>
            <a:r>
              <a:rPr lang="cs-CZ" sz="2000" b="1" dirty="0" smtClean="0"/>
              <a:t>iniciačního komplexu</a:t>
            </a:r>
            <a:r>
              <a:rPr lang="cs-CZ" sz="2000" dirty="0" smtClean="0"/>
              <a:t>: menší </a:t>
            </a:r>
            <a:r>
              <a:rPr lang="cs-CZ" sz="2000" dirty="0" err="1" smtClean="0"/>
              <a:t>podjednotka</a:t>
            </a:r>
            <a:r>
              <a:rPr lang="cs-CZ" sz="2000" dirty="0" smtClean="0"/>
              <a:t> </a:t>
            </a:r>
            <a:r>
              <a:rPr lang="cs-CZ" sz="2000" dirty="0" err="1" smtClean="0"/>
              <a:t>ribosomu</a:t>
            </a:r>
            <a:r>
              <a:rPr lang="cs-CZ" sz="2000" dirty="0" smtClean="0"/>
              <a:t> se spojí s iniciační </a:t>
            </a:r>
            <a:r>
              <a:rPr lang="cs-CZ" sz="2000" dirty="0" err="1" smtClean="0"/>
              <a:t>methionyl</a:t>
            </a:r>
            <a:r>
              <a:rPr lang="cs-CZ" sz="2000" dirty="0" smtClean="0"/>
              <a:t>- t-RNA (Met-</a:t>
            </a:r>
            <a:r>
              <a:rPr lang="cs-CZ" sz="2000" dirty="0" err="1" smtClean="0"/>
              <a:t>tRNA</a:t>
            </a:r>
            <a:r>
              <a:rPr lang="cs-CZ" sz="2000" baseline="-25000" dirty="0" err="1" smtClean="0"/>
              <a:t>i</a:t>
            </a:r>
            <a:r>
              <a:rPr lang="cs-CZ" sz="2000" dirty="0" smtClean="0"/>
              <a:t>), m-RNA,GTP a další iniciační faktory( specifické proteiny).</a:t>
            </a:r>
          </a:p>
          <a:p>
            <a:r>
              <a:rPr lang="cs-CZ" sz="2000" dirty="0" smtClean="0"/>
              <a:t>Iniciační komplex je schopen vyhledat na m-RNA </a:t>
            </a:r>
            <a:r>
              <a:rPr lang="cs-CZ" sz="2000" b="1" dirty="0" smtClean="0"/>
              <a:t>iniciační </a:t>
            </a:r>
            <a:r>
              <a:rPr lang="cs-CZ" sz="2000" b="1" dirty="0" err="1" smtClean="0"/>
              <a:t>kodón</a:t>
            </a:r>
            <a:r>
              <a:rPr lang="cs-CZ" sz="2000" b="1" dirty="0" smtClean="0"/>
              <a:t> AUG </a:t>
            </a:r>
            <a:r>
              <a:rPr lang="cs-CZ" sz="2000" dirty="0" smtClean="0"/>
              <a:t>a je schopen odlišit vnitřní AUG signalizující </a:t>
            </a:r>
            <a:r>
              <a:rPr lang="cs-CZ" sz="2000" dirty="0" err="1" smtClean="0"/>
              <a:t>methionin</a:t>
            </a:r>
            <a:r>
              <a:rPr lang="cs-CZ" sz="2000" dirty="0" smtClean="0"/>
              <a:t> uvnitř peptidu.</a:t>
            </a:r>
          </a:p>
          <a:p>
            <a:r>
              <a:rPr lang="cs-CZ" sz="2000" dirty="0" smtClean="0"/>
              <a:t>Připojí se větší </a:t>
            </a:r>
            <a:r>
              <a:rPr lang="cs-CZ" sz="2000" dirty="0" err="1" smtClean="0"/>
              <a:t>podjednotka</a:t>
            </a:r>
            <a:r>
              <a:rPr lang="cs-CZ" sz="2000" dirty="0" smtClean="0"/>
              <a:t> </a:t>
            </a:r>
            <a:r>
              <a:rPr lang="cs-CZ" sz="2000" dirty="0" err="1" smtClean="0"/>
              <a:t>ribosomu</a:t>
            </a:r>
            <a:r>
              <a:rPr lang="cs-CZ" sz="2000" dirty="0" smtClean="0"/>
              <a:t>, GTP se hydrolyzuje( energie) a uvolní se iniciační faktory. </a:t>
            </a:r>
            <a:r>
              <a:rPr lang="cs-CZ" sz="2000" dirty="0" err="1" smtClean="0"/>
              <a:t>Ribosom</a:t>
            </a:r>
            <a:r>
              <a:rPr lang="cs-CZ" sz="2000" dirty="0" smtClean="0"/>
              <a:t> je připraven na syntézu bílkoviny.</a:t>
            </a:r>
          </a:p>
          <a:p>
            <a:r>
              <a:rPr lang="cs-CZ" sz="2000" dirty="0" smtClean="0"/>
              <a:t>Popsaný proces – </a:t>
            </a:r>
            <a:r>
              <a:rPr lang="cs-CZ" sz="2000" b="1" dirty="0" smtClean="0"/>
              <a:t>iniciace</a:t>
            </a:r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57158" y="1071546"/>
            <a:ext cx="8229600" cy="5026025"/>
          </a:xfrm>
          <a:ln w="57150"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cs-CZ" sz="1800" dirty="0" smtClean="0"/>
              <a:t>Aminokyseliny jsou na místo biosyntézy přinášeny t-RNA, které jsou specifické pro každou AMK.</a:t>
            </a:r>
          </a:p>
          <a:p>
            <a:r>
              <a:rPr lang="cs-CZ" sz="1800" dirty="0" smtClean="0"/>
              <a:t>20 </a:t>
            </a:r>
            <a:r>
              <a:rPr lang="cs-CZ" sz="1800" dirty="0" err="1" smtClean="0"/>
              <a:t>proteinogenních</a:t>
            </a:r>
            <a:r>
              <a:rPr lang="cs-CZ" sz="1800" dirty="0" smtClean="0"/>
              <a:t> AMK. Každá t-RNA je schopna nést pouze jeden druh AMK. Ve skutečnosti je v buňce 50 – 60 druhů t-RNA, což značí, že pro jednu AMK více druhů t-RNA.</a:t>
            </a:r>
          </a:p>
          <a:p>
            <a:r>
              <a:rPr lang="cs-CZ" sz="1800" dirty="0" err="1" smtClean="0"/>
              <a:t>Ribozóm</a:t>
            </a:r>
            <a:r>
              <a:rPr lang="cs-CZ" sz="1800" dirty="0" smtClean="0"/>
              <a:t>  obsahuje dvě navzájem komunikující dutiny označované jako P-místo ( peptidové místo) a </a:t>
            </a:r>
            <a:r>
              <a:rPr lang="cs-CZ" sz="1800" dirty="0" err="1" smtClean="0"/>
              <a:t>A</a:t>
            </a:r>
            <a:r>
              <a:rPr lang="cs-CZ" sz="1800" dirty="0" smtClean="0"/>
              <a:t> místo (místo vstupu nového </a:t>
            </a:r>
            <a:r>
              <a:rPr lang="cs-CZ" sz="1800" dirty="0" err="1" smtClean="0"/>
              <a:t>aminoacyl</a:t>
            </a:r>
            <a:r>
              <a:rPr lang="cs-CZ" sz="1800" dirty="0" smtClean="0"/>
              <a:t>-t-RNA). Současně v </a:t>
            </a:r>
            <a:r>
              <a:rPr lang="cs-CZ" sz="1800" dirty="0" err="1" smtClean="0"/>
              <a:t>ribozómu</a:t>
            </a:r>
            <a:r>
              <a:rPr lang="cs-CZ" sz="1800" dirty="0" smtClean="0"/>
              <a:t> mohou být dvě t-RNA s navázanými aminokyselinami.</a:t>
            </a:r>
          </a:p>
          <a:p>
            <a:r>
              <a:rPr lang="cs-CZ" sz="1800" dirty="0" smtClean="0"/>
              <a:t>1.fáze elongace: Iniciační </a:t>
            </a:r>
            <a:r>
              <a:rPr lang="cs-CZ" sz="1800" dirty="0" err="1" smtClean="0"/>
              <a:t>methionyl</a:t>
            </a:r>
            <a:r>
              <a:rPr lang="cs-CZ" sz="1800" dirty="0" smtClean="0"/>
              <a:t>-</a:t>
            </a:r>
            <a:r>
              <a:rPr lang="cs-CZ" sz="1800" dirty="0" err="1" smtClean="0"/>
              <a:t>tRNA</a:t>
            </a:r>
            <a:r>
              <a:rPr lang="cs-CZ" sz="1800" dirty="0" smtClean="0"/>
              <a:t> se váže na P místo, vstup nové </a:t>
            </a:r>
            <a:r>
              <a:rPr lang="cs-CZ" sz="1800" dirty="0" err="1" smtClean="0"/>
              <a:t>aminoacyl</a:t>
            </a:r>
            <a:r>
              <a:rPr lang="cs-CZ" sz="1800" dirty="0" smtClean="0"/>
              <a:t>-</a:t>
            </a:r>
            <a:r>
              <a:rPr lang="cs-CZ" sz="1800" dirty="0" err="1" smtClean="0"/>
              <a:t>tRNA</a:t>
            </a:r>
            <a:r>
              <a:rPr lang="cs-CZ" sz="1800" dirty="0" smtClean="0"/>
              <a:t> na A místo ( vše na principu kodon – antikodon)</a:t>
            </a:r>
          </a:p>
          <a:p>
            <a:r>
              <a:rPr lang="cs-CZ" sz="1800" dirty="0" smtClean="0"/>
              <a:t>2.fáze: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transpeptidace</a:t>
            </a:r>
            <a:r>
              <a:rPr lang="cs-CZ" sz="1800" b="1" dirty="0" smtClean="0"/>
              <a:t> </a:t>
            </a:r>
            <a:r>
              <a:rPr lang="cs-CZ" sz="1800" dirty="0" smtClean="0"/>
              <a:t>Účinkem enzymů obsažených ve větší </a:t>
            </a:r>
            <a:r>
              <a:rPr lang="cs-CZ" sz="1800" dirty="0" err="1" smtClean="0"/>
              <a:t>podjednotce</a:t>
            </a:r>
            <a:r>
              <a:rPr lang="cs-CZ" sz="1800" dirty="0" smtClean="0"/>
              <a:t> </a:t>
            </a:r>
            <a:r>
              <a:rPr lang="cs-CZ" sz="1800" dirty="0" err="1" smtClean="0"/>
              <a:t>ribosomu</a:t>
            </a:r>
            <a:r>
              <a:rPr lang="cs-CZ" sz="1800" dirty="0" smtClean="0"/>
              <a:t> dojde k uvolnění esterové vazby peptidu (</a:t>
            </a:r>
            <a:r>
              <a:rPr lang="cs-CZ" sz="1800" dirty="0" err="1" smtClean="0"/>
              <a:t>methioninu</a:t>
            </a:r>
            <a:r>
              <a:rPr lang="cs-CZ" sz="1800" dirty="0" smtClean="0"/>
              <a:t>) z t-RNA v P místě a k přesunu peptidu(</a:t>
            </a:r>
            <a:r>
              <a:rPr lang="cs-CZ" sz="1800" dirty="0" err="1" smtClean="0"/>
              <a:t>meth</a:t>
            </a:r>
            <a:r>
              <a:rPr lang="cs-CZ" sz="1800" dirty="0" smtClean="0"/>
              <a:t>) a připojení peptidickou vazbou k AMK vázané na t-RNA v A místě.</a:t>
            </a:r>
          </a:p>
          <a:p>
            <a:r>
              <a:rPr lang="cs-CZ" sz="1800" dirty="0" smtClean="0"/>
              <a:t>3.fáze: </a:t>
            </a:r>
            <a:r>
              <a:rPr lang="cs-CZ" sz="1800" b="1" dirty="0" smtClean="0"/>
              <a:t>translokace</a:t>
            </a:r>
            <a:r>
              <a:rPr lang="cs-CZ" sz="1800" dirty="0" smtClean="0"/>
              <a:t> - dojde k vzájemnému pohybu </a:t>
            </a:r>
            <a:r>
              <a:rPr lang="cs-CZ" sz="1800" dirty="0" err="1" smtClean="0"/>
              <a:t>ribosomu</a:t>
            </a:r>
            <a:r>
              <a:rPr lang="cs-CZ" sz="1800" dirty="0" smtClean="0"/>
              <a:t> a vlákna m-RNA – k translokaci – vždy od 5´ k 3´ konci o délku tří nukleotidů ( o jeden kodon). Peptid z A místa přešel do P místa a celý cyklus se opakuje.</a:t>
            </a:r>
          </a:p>
          <a:p>
            <a:r>
              <a:rPr lang="cs-CZ" sz="1800" dirty="0" smtClean="0"/>
              <a:t>4. fáze: </a:t>
            </a:r>
            <a:r>
              <a:rPr lang="cs-CZ" sz="1800" b="1" dirty="0" smtClean="0"/>
              <a:t>terminace</a:t>
            </a:r>
            <a:r>
              <a:rPr lang="cs-CZ" sz="1800" dirty="0" smtClean="0"/>
              <a:t> - celý cyklus se opakuje dokud v A místě není terminační kodon </a:t>
            </a:r>
          </a:p>
          <a:p>
            <a:pPr>
              <a:buNone/>
            </a:pPr>
            <a:r>
              <a:rPr lang="cs-CZ" sz="1800" dirty="0" smtClean="0"/>
              <a:t>        ( UAA, UAG, UGA).</a:t>
            </a:r>
          </a:p>
          <a:p>
            <a:r>
              <a:rPr lang="cs-CZ" sz="1800" dirty="0" smtClean="0"/>
              <a:t>Neexistuje t-RNA, která by byla schopna reagovat s těmito kodony. Existuje speciální bílkovina(„</a:t>
            </a:r>
            <a:r>
              <a:rPr lang="cs-CZ" sz="1800" dirty="0" err="1" smtClean="0"/>
              <a:t>release</a:t>
            </a:r>
            <a:r>
              <a:rPr lang="cs-CZ" sz="1800" dirty="0" smtClean="0"/>
              <a:t> </a:t>
            </a:r>
            <a:r>
              <a:rPr lang="cs-CZ" sz="1800" dirty="0" err="1" smtClean="0"/>
              <a:t>factor</a:t>
            </a:r>
            <a:r>
              <a:rPr lang="cs-CZ" sz="1800" dirty="0" smtClean="0"/>
              <a:t>“), která obsadí A-místo,uvolní peptid z vazby na t-RNA v P místě a způsobí rozpad </a:t>
            </a:r>
            <a:r>
              <a:rPr lang="cs-CZ" sz="1800" dirty="0" err="1" smtClean="0"/>
              <a:t>ribosomu</a:t>
            </a:r>
            <a:r>
              <a:rPr lang="cs-CZ" sz="1800" dirty="0" smtClean="0"/>
              <a:t> na </a:t>
            </a:r>
            <a:r>
              <a:rPr lang="cs-CZ" sz="1800" dirty="0" err="1" smtClean="0"/>
              <a:t>podjednotky</a:t>
            </a:r>
            <a:r>
              <a:rPr lang="cs-CZ" sz="1800" dirty="0" smtClean="0"/>
              <a:t>.</a:t>
            </a:r>
          </a:p>
          <a:p>
            <a:pPr>
              <a:buNone/>
            </a:pPr>
            <a:endParaRPr lang="cs-CZ" sz="1800" dirty="0" smtClean="0"/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500034" y="142852"/>
            <a:ext cx="3357586" cy="785818"/>
          </a:xfrm>
          <a:ln w="5715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sz="2400" dirty="0" smtClean="0"/>
              <a:t>Elongace – fáze translace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www.biokurs.de/skripten/bilder/trna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357430"/>
            <a:ext cx="4191000" cy="2857500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</p:pic>
      <p:sp>
        <p:nvSpPr>
          <p:cNvPr id="4" name="TextovéPole 3"/>
          <p:cNvSpPr txBox="1"/>
          <p:nvPr/>
        </p:nvSpPr>
        <p:spPr>
          <a:xfrm>
            <a:off x="214282" y="714356"/>
            <a:ext cx="7715304" cy="646331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t-RNA nesoucí aminokyselinu  obsahující antikodon komplementární s kodonem na m-RNA.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err="1" smtClean="0"/>
              <a:t>Ribozóm</a:t>
            </a:r>
            <a:r>
              <a:rPr lang="cs-CZ" dirty="0" smtClean="0"/>
              <a:t> - translace</a:t>
            </a:r>
            <a:endParaRPr lang="cs-CZ" dirty="0"/>
          </a:p>
        </p:txBody>
      </p:sp>
      <p:pic>
        <p:nvPicPr>
          <p:cNvPr id="7" name="Zástupný symbol pro obsah 6" descr="651px-Ribosome_mRNA_translation_en_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1714488"/>
            <a:ext cx="6200775" cy="4371975"/>
          </a:xfrm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</TotalTime>
  <Words>798</Words>
  <Application>Microsoft Office PowerPoint</Application>
  <PresentationFormat>Předvádění na obrazovce (4:3)</PresentationFormat>
  <Paragraphs>69</Paragraphs>
  <Slides>13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Motiv sady Office</vt:lpstr>
      <vt:lpstr>ChemSketch</vt:lpstr>
      <vt:lpstr> Metabolismus bílkovin biosyntéza </vt:lpstr>
      <vt:lpstr>Biosyntéza bílkovin</vt:lpstr>
      <vt:lpstr>Dvoustupňový průběh aktivace AMK</vt:lpstr>
      <vt:lpstr>Snímek 4</vt:lpstr>
      <vt:lpstr>Transkripce</vt:lpstr>
      <vt:lpstr>               Translace </vt:lpstr>
      <vt:lpstr>Elongace – fáze translace</vt:lpstr>
      <vt:lpstr>Snímek 8</vt:lpstr>
      <vt:lpstr>Ribozóm - translace</vt:lpstr>
      <vt:lpstr>Snímek 10</vt:lpstr>
      <vt:lpstr>Snímek 11</vt:lpstr>
      <vt:lpstr>Syntéza bílkovin - video</vt:lpstr>
      <vt:lpstr>Zdroje: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Metabolismus bílkovin </dc:title>
  <dc:creator>Jitky-PC</dc:creator>
  <cp:lastModifiedBy>Jitky-PC</cp:lastModifiedBy>
  <cp:revision>83</cp:revision>
  <dcterms:created xsi:type="dcterms:W3CDTF">2011-08-15T08:50:18Z</dcterms:created>
  <dcterms:modified xsi:type="dcterms:W3CDTF">2015-12-30T00:23:57Z</dcterms:modified>
</cp:coreProperties>
</file>